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5" r:id="rId19"/>
    <p:sldId id="278" r:id="rId20"/>
    <p:sldId id="276" r:id="rId21"/>
    <p:sldId id="277" r:id="rId22"/>
    <p:sldId id="266" r:id="rId23"/>
    <p:sldId id="279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5" autoAdjust="0"/>
    <p:restoredTop sz="94660"/>
  </p:normalViewPr>
  <p:slideViewPr>
    <p:cSldViewPr>
      <p:cViewPr varScale="1">
        <p:scale>
          <a:sx n="105" d="100"/>
          <a:sy n="105" d="100"/>
        </p:scale>
        <p:origin x="-5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29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84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135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58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1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2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2012/6/3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962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631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2012/6/3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384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23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2012/6/3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48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2012/6/3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47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hyperlink" Target="http://net.pku.edu.cn/~lzh/papers/%5bIWQoS'12%5d%20FIFA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www.cool-fish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5.emf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31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504" y="1844824"/>
            <a:ext cx="8856984" cy="1470025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Maximizing</a:t>
            </a:r>
            <a:r>
              <a:rPr lang="en-US" altLang="zh-CN" sz="3600" dirty="0"/>
              <a:t> the </a:t>
            </a:r>
            <a:r>
              <a:rPr lang="en-US" altLang="zh-CN" sz="3600" dirty="0">
                <a:solidFill>
                  <a:srgbClr val="0070C0"/>
                </a:solidFill>
              </a:rPr>
              <a:t>Bandwidth Multiplier Effect </a:t>
            </a:r>
            <a:r>
              <a:rPr lang="en-US" altLang="zh-CN" sz="3600" dirty="0" smtClean="0"/>
              <a:t>for </a:t>
            </a:r>
            <a:r>
              <a:rPr lang="en-US" altLang="zh-CN" sz="3600" dirty="0" smtClean="0">
                <a:solidFill>
                  <a:srgbClr val="0070C0"/>
                </a:solidFill>
              </a:rPr>
              <a:t>Hybrid </a:t>
            </a:r>
            <a:r>
              <a:rPr lang="en-US" altLang="zh-CN" sz="3600" dirty="0">
                <a:solidFill>
                  <a:srgbClr val="0070C0"/>
                </a:solidFill>
              </a:rPr>
              <a:t>Cloud-P2P</a:t>
            </a:r>
            <a:r>
              <a:rPr lang="en-US" altLang="zh-CN" sz="3600" dirty="0"/>
              <a:t> Content Distribution</a:t>
            </a:r>
            <a:endParaRPr lang="zh-CN" alt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71" b="3149"/>
          <a:stretch/>
        </p:blipFill>
        <p:spPr bwMode="auto">
          <a:xfrm>
            <a:off x="107504" y="56857"/>
            <a:ext cx="8856984" cy="135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76460"/>
              </p:ext>
            </p:extLst>
          </p:nvPr>
        </p:nvGraphicFramePr>
        <p:xfrm>
          <a:off x="179510" y="3645024"/>
          <a:ext cx="8856985" cy="151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397"/>
                <a:gridCol w="1829005"/>
                <a:gridCol w="1713789"/>
                <a:gridCol w="1771397"/>
                <a:gridCol w="1771397"/>
              </a:tblGrid>
              <a:tr h="485224">
                <a:tc>
                  <a:txBody>
                    <a:bodyPr/>
                    <a:lstStyle/>
                    <a:p>
                      <a:r>
                        <a:rPr lang="en-US" altLang="zh-CN" u="sng" dirty="0" err="1" smtClean="0">
                          <a:solidFill>
                            <a:schemeClr val="tx1"/>
                          </a:solidFill>
                        </a:rPr>
                        <a:t>Zhenhua</a:t>
                      </a:r>
                      <a:r>
                        <a:rPr lang="en-US" altLang="zh-CN" u="sng" dirty="0" smtClean="0">
                          <a:solidFill>
                            <a:schemeClr val="tx1"/>
                          </a:solidFill>
                        </a:rPr>
                        <a:t> Li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>
                          <a:solidFill>
                            <a:schemeClr val="tx1"/>
                          </a:solidFill>
                        </a:rPr>
                        <a:t>Tieying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 Zhang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Yan Huang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>
                          <a:solidFill>
                            <a:schemeClr val="tx1"/>
                          </a:solidFill>
                        </a:rPr>
                        <a:t>Zhi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-Li Zhang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>
                          <a:solidFill>
                            <a:schemeClr val="tx1"/>
                          </a:solidFill>
                        </a:rPr>
                        <a:t>Yafei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 Dai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26944"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Peking University, Beijing, China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Chinese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 Academy of Sciences, Beijing, China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>
                          <a:solidFill>
                            <a:schemeClr val="tx1"/>
                          </a:solidFill>
                        </a:rPr>
                        <a:t>Tencent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 Research, Shanghai, China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University of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</a:rPr>
                        <a:t> Minnesota, Twin Cities, USA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solidFill>
                            <a:schemeClr val="tx1"/>
                          </a:solidFill>
                        </a:rPr>
                        <a:t>Peking University, Beijing, China</a:t>
                      </a:r>
                      <a:endParaRPr lang="zh-CN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 descr="C:\Dropbox\我的主页\images\pku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5772"/>
            <a:ext cx="1905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93296"/>
            <a:ext cx="422447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Dropbox\我的主页\images\Tence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140" y="5305772"/>
            <a:ext cx="21209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ropbox\我的主页\images\UM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305772"/>
            <a:ext cx="338328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622802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Contact email: </a:t>
            </a:r>
            <a:r>
              <a:rPr lang="en-US" altLang="zh-CN" i="1" dirty="0" smtClean="0"/>
              <a:t>lizhenhua1983@gmail.com</a:t>
            </a:r>
            <a:endParaRPr lang="zh-CN" altLang="en-US" i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5" t="6292" r="8235" b="7478"/>
          <a:stretch/>
        </p:blipFill>
        <p:spPr bwMode="auto">
          <a:xfrm>
            <a:off x="1399893" y="3573016"/>
            <a:ext cx="363795" cy="456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36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458"/>
    </mc:Choice>
    <mc:Fallback xmlns="">
      <p:transition spd="slow" advTm="2745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Key Impact Factors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3096343"/>
          </a:xfrm>
        </p:spPr>
        <p:txBody>
          <a:bodyPr>
            <a:normAutofit fontScale="47500" lnSpcReduction="20000"/>
          </a:bodyPr>
          <a:lstStyle/>
          <a:p>
            <a:r>
              <a:rPr lang="en-US" altLang="zh-CN" sz="4200" dirty="0" smtClean="0"/>
              <a:t>A number of factors may impact the bandwidth multiplier of a peer swarm</a:t>
            </a:r>
          </a:p>
          <a:p>
            <a:pPr marL="0" indent="0">
              <a:buNone/>
            </a:pPr>
            <a:r>
              <a:rPr lang="en-US" altLang="zh-CN" sz="3800" dirty="0" smtClean="0"/>
              <a:t>    </a:t>
            </a:r>
            <a:r>
              <a:rPr lang="en-US" altLang="zh-CN" sz="3800" dirty="0" smtClean="0">
                <a:solidFill>
                  <a:srgbClr val="0070C0"/>
                </a:solidFill>
              </a:rPr>
              <a:t>- E.g., allocated </a:t>
            </a:r>
            <a:r>
              <a:rPr lang="en-US" altLang="zh-CN" sz="3800" dirty="0">
                <a:solidFill>
                  <a:srgbClr val="0070C0"/>
                </a:solidFill>
              </a:rPr>
              <a:t>cloud bandwidth, </a:t>
            </a:r>
            <a:r>
              <a:rPr lang="en-US" altLang="zh-CN" sz="3800" dirty="0" smtClean="0">
                <a:solidFill>
                  <a:srgbClr val="0070C0"/>
                </a:solidFill>
              </a:rPr>
              <a:t>number of </a:t>
            </a:r>
            <a:r>
              <a:rPr lang="en-US" altLang="zh-CN" sz="3800" dirty="0">
                <a:solidFill>
                  <a:srgbClr val="0070C0"/>
                </a:solidFill>
              </a:rPr>
              <a:t>leechers, number of </a:t>
            </a:r>
            <a:r>
              <a:rPr lang="en-US" altLang="zh-CN" sz="3800" dirty="0" smtClean="0">
                <a:solidFill>
                  <a:srgbClr val="0070C0"/>
                </a:solidFill>
              </a:rPr>
              <a:t>seeders, </a:t>
            </a:r>
            <a:r>
              <a:rPr lang="en-US" altLang="zh-CN" sz="3800" dirty="0">
                <a:solidFill>
                  <a:srgbClr val="0070C0"/>
                </a:solidFill>
              </a:rPr>
              <a:t>available bandwidth of </a:t>
            </a:r>
            <a:r>
              <a:rPr lang="en-US" altLang="zh-CN" sz="3800" dirty="0" smtClean="0">
                <a:solidFill>
                  <a:srgbClr val="0070C0"/>
                </a:solidFill>
              </a:rPr>
              <a:t>each peer</a:t>
            </a:r>
            <a:r>
              <a:rPr lang="en-US" altLang="zh-CN" sz="3800" dirty="0">
                <a:solidFill>
                  <a:srgbClr val="0070C0"/>
                </a:solidFill>
              </a:rPr>
              <a:t>, connection topology among </a:t>
            </a:r>
            <a:r>
              <a:rPr lang="en-US" altLang="zh-CN" sz="3800" dirty="0" smtClean="0">
                <a:solidFill>
                  <a:srgbClr val="0070C0"/>
                </a:solidFill>
              </a:rPr>
              <a:t>peers, </a:t>
            </a:r>
            <a:r>
              <a:rPr lang="en-US" altLang="zh-CN" sz="3800" dirty="0">
                <a:solidFill>
                  <a:srgbClr val="0070C0"/>
                </a:solidFill>
              </a:rPr>
              <a:t>and </a:t>
            </a:r>
            <a:r>
              <a:rPr lang="en-US" altLang="zh-CN" sz="3800" dirty="0" smtClean="0">
                <a:solidFill>
                  <a:srgbClr val="0070C0"/>
                </a:solidFill>
              </a:rPr>
              <a:t>so forth.</a:t>
            </a:r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sz="4200" dirty="0" smtClean="0"/>
              <a:t>Impossible/unnecessary to take all into account  </a:t>
            </a:r>
          </a:p>
          <a:p>
            <a:endParaRPr lang="en-US" altLang="zh-CN" dirty="0"/>
          </a:p>
          <a:p>
            <a:r>
              <a:rPr lang="en-US" altLang="zh-CN" sz="4200" dirty="0" smtClean="0"/>
              <a:t>Our methodology: find out the </a:t>
            </a:r>
            <a:r>
              <a:rPr lang="en-US" altLang="zh-CN" sz="4200" dirty="0" smtClean="0">
                <a:solidFill>
                  <a:srgbClr val="FF0000"/>
                </a:solidFill>
              </a:rPr>
              <a:t>key</a:t>
            </a:r>
            <a:r>
              <a:rPr lang="en-US" altLang="zh-CN" sz="4200" dirty="0" smtClean="0"/>
              <a:t> impact factors</a:t>
            </a:r>
          </a:p>
          <a:p>
            <a:pPr marL="0" indent="0">
              <a:buNone/>
            </a:pPr>
            <a:r>
              <a:rPr lang="en-US" altLang="zh-CN" sz="3800" dirty="0" smtClean="0"/>
              <a:t>    </a:t>
            </a:r>
            <a:r>
              <a:rPr lang="en-US" altLang="zh-CN" sz="3800" dirty="0" smtClean="0">
                <a:solidFill>
                  <a:srgbClr val="0070C0"/>
                </a:solidFill>
              </a:rPr>
              <a:t>- Utilize real-world measurements from Xuanfeng (Cyclone)</a:t>
            </a:r>
          </a:p>
          <a:p>
            <a:pPr marL="0" indent="0">
              <a:buNone/>
            </a:pPr>
            <a:r>
              <a:rPr lang="en-US" altLang="zh-CN" sz="3800" dirty="0">
                <a:solidFill>
                  <a:srgbClr val="0070C0"/>
                </a:solidFill>
              </a:rPr>
              <a:t> </a:t>
            </a:r>
            <a:r>
              <a:rPr lang="en-US" altLang="zh-CN" sz="3800" dirty="0" smtClean="0">
                <a:solidFill>
                  <a:srgbClr val="0070C0"/>
                </a:solidFill>
              </a:rPr>
              <a:t>   - Contain 1457 swarms in one day, involving 1,000,000 peers</a:t>
            </a:r>
          </a:p>
          <a:p>
            <a:pPr marL="0" indent="0">
              <a:buNone/>
            </a:pPr>
            <a:r>
              <a:rPr lang="en-US" altLang="zh-CN" sz="3800" dirty="0">
                <a:solidFill>
                  <a:srgbClr val="0070C0"/>
                </a:solidFill>
              </a:rPr>
              <a:t> </a:t>
            </a:r>
            <a:r>
              <a:rPr lang="en-US" altLang="zh-CN" sz="3800" dirty="0" smtClean="0">
                <a:solidFill>
                  <a:srgbClr val="0070C0"/>
                </a:solidFill>
              </a:rPr>
              <a:t>   - </a:t>
            </a:r>
            <a:r>
              <a:rPr lang="en-US" altLang="zh-CN" sz="3800" dirty="0">
                <a:solidFill>
                  <a:srgbClr val="0070C0"/>
                </a:solidFill>
              </a:rPr>
              <a:t>R</a:t>
            </a:r>
            <a:r>
              <a:rPr lang="en-US" altLang="zh-CN" sz="3800" dirty="0" smtClean="0">
                <a:solidFill>
                  <a:srgbClr val="0070C0"/>
                </a:solidFill>
              </a:rPr>
              <a:t>ecord multiple performance parameters per 5 minutes</a:t>
            </a:r>
            <a:endParaRPr lang="zh-CN" altLang="en-US" sz="38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9552" y="4471952"/>
                <a:ext cx="5112568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: aggregate download bandwidth of the peers inside swarm </a:t>
                </a:r>
                <a:r>
                  <a:rPr lang="en-US" altLang="zh-CN" i="1" dirty="0" err="1" smtClean="0"/>
                  <a:t>i</a:t>
                </a:r>
                <a:endParaRPr lang="en-US" altLang="zh-CN" i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: </a:t>
                </a:r>
                <a:r>
                  <a:rPr lang="en-US" altLang="zh-CN" dirty="0" smtClean="0"/>
                  <a:t>cloud bandwidth allocated to </a:t>
                </a:r>
                <a:r>
                  <a:rPr lang="en-US" altLang="zh-CN" dirty="0"/>
                  <a:t>swarm </a:t>
                </a:r>
                <a:r>
                  <a:rPr lang="en-US" altLang="zh-CN" i="1" dirty="0"/>
                  <a:t>i</a:t>
                </a:r>
                <a:endParaRPr lang="en-US" altLang="zh-CN" i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: </a:t>
                </a:r>
                <a:r>
                  <a:rPr lang="en-US" altLang="zh-CN" dirty="0" smtClean="0"/>
                  <a:t>number of online seeders </a:t>
                </a:r>
                <a:r>
                  <a:rPr lang="en-US" altLang="zh-CN" dirty="0"/>
                  <a:t>inside swarm </a:t>
                </a:r>
                <a:r>
                  <a:rPr lang="en-US" altLang="zh-CN" i="1" dirty="0"/>
                  <a:t>i</a:t>
                </a:r>
                <a:endParaRPr lang="en-US" altLang="zh-CN" i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: </a:t>
                </a:r>
                <a:r>
                  <a:rPr lang="en-US" altLang="zh-CN" dirty="0" smtClean="0"/>
                  <a:t>number of online leechers inside </a:t>
                </a:r>
                <a:r>
                  <a:rPr lang="en-US" altLang="zh-CN" dirty="0"/>
                  <a:t>swarm </a:t>
                </a:r>
                <a:r>
                  <a:rPr lang="en-US" altLang="zh-CN" i="1" dirty="0"/>
                  <a:t>i</a:t>
                </a:r>
                <a:endParaRPr lang="en-US" altLang="zh-CN" i="1" dirty="0" smtClean="0"/>
              </a:p>
              <a:p>
                <a:r>
                  <a:rPr lang="en-US" altLang="zh-CN" i="1" dirty="0" smtClean="0"/>
                  <a:t>Others: ……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471952"/>
                <a:ext cx="5112568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1074" t="-1742" b="-48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3" descr="http://www.rar1.com.cn/soft/UploadPic/2009-3/20093205281468044.gif"/>
          <p:cNvPicPr>
            <a:picLocks noChangeAspect="1" noChangeArrowheads="1"/>
          </p:cNvPicPr>
          <p:nvPr/>
        </p:nvPicPr>
        <p:blipFill>
          <a:blip r:embed="rId3" cstate="print"/>
          <a:srcRect l="26108" t="23334" r="26424" b="36665"/>
          <a:stretch>
            <a:fillRect/>
          </a:stretch>
        </p:blipFill>
        <p:spPr bwMode="auto">
          <a:xfrm>
            <a:off x="7308304" y="2996952"/>
            <a:ext cx="860450" cy="103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005" y="4149080"/>
            <a:ext cx="3656915" cy="207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3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</a:rPr>
              <a:t>Basic Relationships between Impact Factors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5688632" cy="253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5090"/>
            <a:ext cx="5544616" cy="259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标注 6"/>
          <p:cNvSpPr/>
          <p:nvPr/>
        </p:nvSpPr>
        <p:spPr>
          <a:xfrm>
            <a:off x="6876256" y="2084910"/>
            <a:ext cx="2088232" cy="666854"/>
          </a:xfrm>
          <a:prstGeom prst="wedgeRectCallout">
            <a:avLst>
              <a:gd name="adj1" fmla="val -88874"/>
              <a:gd name="adj2" fmla="val 4556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Look like </a:t>
            </a:r>
            <a:r>
              <a:rPr lang="en-US" altLang="zh-CN" dirty="0" smtClean="0">
                <a:solidFill>
                  <a:srgbClr val="FF0000"/>
                </a:solidFill>
              </a:rPr>
              <a:t>exponential</a:t>
            </a:r>
            <a:r>
              <a:rPr lang="en-US" altLang="zh-CN" dirty="0" smtClean="0">
                <a:solidFill>
                  <a:schemeClr val="tx1"/>
                </a:solidFill>
              </a:rPr>
              <a:t> relation?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矩形标注 7"/>
          <p:cNvSpPr/>
          <p:nvPr/>
        </p:nvSpPr>
        <p:spPr>
          <a:xfrm>
            <a:off x="6876256" y="4922386"/>
            <a:ext cx="2088232" cy="666854"/>
          </a:xfrm>
          <a:prstGeom prst="wedgeRectCallout">
            <a:avLst>
              <a:gd name="adj1" fmla="val -88874"/>
              <a:gd name="adj2" fmla="val 4556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Really </a:t>
            </a:r>
            <a:r>
              <a:rPr lang="en-US" altLang="zh-CN" dirty="0" smtClean="0">
                <a:solidFill>
                  <a:srgbClr val="FF0000"/>
                </a:solidFill>
              </a:rPr>
              <a:t>approximate</a:t>
            </a:r>
            <a:r>
              <a:rPr lang="en-US" altLang="zh-CN" dirty="0" smtClean="0">
                <a:solidFill>
                  <a:schemeClr val="tx1"/>
                </a:solidFill>
              </a:rPr>
              <a:t> exponential relation?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6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</a:rPr>
              <a:t>What We Need is the Accurate Relationships!</a:t>
            </a:r>
            <a:endParaRPr lang="zh-CN" alt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696" y="1916832"/>
            <a:ext cx="543841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55576" y="5877272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Modeling  the performance of a typical swarm using different combination of impact factors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标注 6"/>
              <p:cNvSpPr/>
              <p:nvPr/>
            </p:nvSpPr>
            <p:spPr>
              <a:xfrm>
                <a:off x="6012160" y="1772816"/>
                <a:ext cx="3024336" cy="666854"/>
              </a:xfrm>
              <a:prstGeom prst="wedgeRectCallout">
                <a:avLst>
                  <a:gd name="adj1" fmla="val -80561"/>
                  <a:gd name="adj2" fmla="val 72354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 smtClean="0">
                    <a:solidFill>
                      <a:schemeClr val="tx1"/>
                    </a:solidFill>
                  </a:rPr>
                  <a:t>AntFarm: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altLang="zh-CN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srgbClr val="0070C0"/>
                    </a:solidFill>
                  </a:rPr>
                  <a:t>,  where</a:t>
                </a:r>
                <a:r>
                  <a:rPr lang="en-US" altLang="zh-CN" dirty="0">
                    <a:solidFill>
                      <a:srgbClr val="0070C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0070C0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CN" dirty="0" smtClean="0">
                    <a:solidFill>
                      <a:srgbClr val="0070C0"/>
                    </a:solidFill>
                  </a:rPr>
                  <a:t>are constants</a:t>
                </a:r>
                <a:endParaRPr lang="zh-CN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矩形标注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772816"/>
                <a:ext cx="3024336" cy="666854"/>
              </a:xfrm>
              <a:prstGeom prst="wedgeRectCallout">
                <a:avLst>
                  <a:gd name="adj1" fmla="val -80561"/>
                  <a:gd name="adj2" fmla="val 72354"/>
                </a:avLst>
              </a:prstGeom>
              <a:blipFill rotWithShape="1">
                <a:blip r:embed="rId3"/>
                <a:stretch>
                  <a:fillRect t="-5072" r="-6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标注 7"/>
              <p:cNvSpPr/>
              <p:nvPr/>
            </p:nvSpPr>
            <p:spPr>
              <a:xfrm>
                <a:off x="6012160" y="2852936"/>
                <a:ext cx="3024336" cy="666854"/>
              </a:xfrm>
              <a:prstGeom prst="wedgeRectCallout">
                <a:avLst>
                  <a:gd name="adj1" fmla="val -171960"/>
                  <a:gd name="adj2" fmla="val 16849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 smtClean="0">
                    <a:solidFill>
                      <a:schemeClr val="tx1"/>
                    </a:solidFill>
                  </a:rPr>
                  <a:t>Ration: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altLang="zh-CN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altLang="zh-CN" b="0" i="1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srgbClr val="0070C0"/>
                    </a:solidFill>
                  </a:rPr>
                  <a:t>,  where</a:t>
                </a:r>
                <a:r>
                  <a:rPr lang="en-US" altLang="zh-CN" dirty="0">
                    <a:solidFill>
                      <a:srgbClr val="0070C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0070C0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CN" dirty="0" smtClean="0">
                    <a:solidFill>
                      <a:srgbClr val="0070C0"/>
                    </a:solidFill>
                  </a:rPr>
                  <a:t>are constants</a:t>
                </a:r>
                <a:endParaRPr lang="zh-CN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矩形标注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2852936"/>
                <a:ext cx="3024336" cy="666854"/>
              </a:xfrm>
              <a:prstGeom prst="wedgeRectCallout">
                <a:avLst>
                  <a:gd name="adj1" fmla="val -171960"/>
                  <a:gd name="adj2" fmla="val 168497"/>
                </a:avLst>
              </a:prstGeom>
              <a:blipFill rotWithShape="1">
                <a:blip r:embed="rId4"/>
                <a:stretch>
                  <a:fillRect t="-2881" r="-18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标注 8"/>
              <p:cNvSpPr/>
              <p:nvPr/>
            </p:nvSpPr>
            <p:spPr>
              <a:xfrm>
                <a:off x="6012160" y="4149080"/>
                <a:ext cx="3024336" cy="1008112"/>
              </a:xfrm>
              <a:prstGeom prst="wedgeRectCallout">
                <a:avLst>
                  <a:gd name="adj1" fmla="val -78476"/>
                  <a:gd name="adj2" fmla="val -15482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 smtClean="0">
                    <a:solidFill>
                      <a:schemeClr val="tx1"/>
                    </a:solidFill>
                  </a:rPr>
                  <a:t>FIFA: </a:t>
                </a:r>
                <a:r>
                  <a:rPr lang="en-US" altLang="zh-CN" sz="20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srgbClr val="0070C0"/>
                    </a:solidFill>
                  </a:rPr>
                  <a:t>,  where</a:t>
                </a:r>
                <a:r>
                  <a:rPr lang="en-US" altLang="zh-CN" dirty="0">
                    <a:solidFill>
                      <a:srgbClr val="0070C0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>
                    <a:solidFill>
                      <a:srgbClr val="0070C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zh-CN" alt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dirty="0" smtClean="0">
                    <a:solidFill>
                      <a:srgbClr val="0070C0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altLang="zh-CN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zh-CN" dirty="0" smtClean="0">
                    <a:solidFill>
                      <a:srgbClr val="0070C0"/>
                    </a:solidFill>
                  </a:rPr>
                  <a:t>are constants</a:t>
                </a:r>
                <a:endParaRPr lang="zh-CN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矩形标注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4149080"/>
                <a:ext cx="3024336" cy="1008112"/>
              </a:xfrm>
              <a:prstGeom prst="wedgeRectCallout">
                <a:avLst>
                  <a:gd name="adj1" fmla="val -78476"/>
                  <a:gd name="adj2" fmla="val -15482"/>
                </a:avLst>
              </a:prstGeom>
              <a:blipFill rotWithShape="1">
                <a:blip r:embed="rId5"/>
                <a:stretch>
                  <a:fillRect t="-1183" r="-2804" b="-1124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707904" y="256490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Bad fitting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436510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Good fitting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419872" y="4005064"/>
            <a:ext cx="2232248" cy="1368152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Very Good!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3" name="线形标注 1 12"/>
          <p:cNvSpPr/>
          <p:nvPr/>
        </p:nvSpPr>
        <p:spPr>
          <a:xfrm>
            <a:off x="6588224" y="5733256"/>
            <a:ext cx="2232248" cy="720080"/>
          </a:xfrm>
          <a:prstGeom prst="borderCallout1">
            <a:avLst>
              <a:gd name="adj1" fmla="val 2694"/>
              <a:gd name="adj2" fmla="val 142"/>
              <a:gd name="adj3" fmla="val -84547"/>
              <a:gd name="adj4" fmla="val -54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Fine-grained performance model!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1471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OBAP</a:t>
            </a:r>
            <a:r>
              <a:rPr lang="en-US" altLang="zh-CN" sz="3600" dirty="0" smtClean="0">
                <a:solidFill>
                  <a:srgbClr val="C00000"/>
                </a:solidFill>
              </a:rPr>
              <a:t> (Optimal Bandwidth Allocation Problem)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OBAP is a constrained nonlinear optimization problem </a:t>
            </a:r>
            <a:r>
              <a:rPr lang="en-US" altLang="zh-CN" sz="2400" dirty="0" smtClean="0">
                <a:solidFill>
                  <a:srgbClr val="0070C0"/>
                </a:solidFill>
              </a:rPr>
              <a:t>(skip the equations!)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07245"/>
            <a:ext cx="6700837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72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Theorem for OBAP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809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CN" b="1" dirty="0"/>
              <a:t>Theorem 1.</a:t>
            </a:r>
            <a:r>
              <a:rPr lang="en-US" altLang="zh-CN" dirty="0"/>
              <a:t> For CloudP2P content distribution, the </a:t>
            </a:r>
            <a:r>
              <a:rPr lang="en-US" altLang="zh-CN" dirty="0" smtClean="0"/>
              <a:t>maximum bandwidth </a:t>
            </a:r>
            <a:r>
              <a:rPr lang="en-US" altLang="zh-CN" dirty="0"/>
              <a:t>multiplier implies that the marginal utility of </a:t>
            </a:r>
            <a:r>
              <a:rPr lang="en-US" altLang="zh-CN" dirty="0" smtClean="0"/>
              <a:t>the cloud </a:t>
            </a:r>
            <a:r>
              <a:rPr lang="en-US" altLang="zh-CN" dirty="0"/>
              <a:t>bandwidth allocated to each peer swarm should </a:t>
            </a:r>
            <a:r>
              <a:rPr lang="en-US" altLang="zh-CN" dirty="0" smtClean="0"/>
              <a:t>be equal</a:t>
            </a:r>
            <a:r>
              <a:rPr lang="en-US" altLang="zh-CN" dirty="0"/>
              <a:t>.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70C0"/>
                </a:solidFill>
              </a:rPr>
              <a:t> - The proof can </a:t>
            </a:r>
            <a:r>
              <a:rPr lang="en-US" altLang="zh-CN" dirty="0">
                <a:solidFill>
                  <a:srgbClr val="0070C0"/>
                </a:solidFill>
              </a:rPr>
              <a:t>be </a:t>
            </a:r>
            <a:r>
              <a:rPr lang="en-US" altLang="zh-CN" dirty="0" smtClean="0">
                <a:solidFill>
                  <a:srgbClr val="0070C0"/>
                </a:solidFill>
              </a:rPr>
              <a:t>found </a:t>
            </a:r>
            <a:r>
              <a:rPr lang="en-US" altLang="zh-CN" dirty="0">
                <a:solidFill>
                  <a:srgbClr val="0070C0"/>
                </a:solidFill>
              </a:rPr>
              <a:t>at </a:t>
            </a:r>
            <a:r>
              <a:rPr lang="en-US" altLang="zh-CN" sz="2000" dirty="0">
                <a:hlinkClick r:id="rId2"/>
              </a:rPr>
              <a:t>http://net.pku.edu.cn/~lzh/papers/[IWQoS'12]%</a:t>
            </a:r>
            <a:r>
              <a:rPr lang="en-US" altLang="zh-CN" sz="2000" dirty="0" smtClean="0">
                <a:hlinkClick r:id="rId2"/>
              </a:rPr>
              <a:t>20FIFA.pdf</a:t>
            </a:r>
            <a:r>
              <a:rPr lang="en-US" altLang="zh-CN" sz="2000" dirty="0" smtClean="0"/>
              <a:t> 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- In </a:t>
            </a:r>
            <a:r>
              <a:rPr lang="en-US" altLang="zh-CN" dirty="0">
                <a:solidFill>
                  <a:srgbClr val="0070C0"/>
                </a:solidFill>
              </a:rPr>
              <a:t>practice, we want the relative deviation of </a:t>
            </a:r>
            <a:r>
              <a:rPr lang="en-US" altLang="zh-CN" dirty="0" smtClean="0">
                <a:solidFill>
                  <a:srgbClr val="0070C0"/>
                </a:solidFill>
              </a:rPr>
              <a:t>marginal utility among </a:t>
            </a:r>
            <a:r>
              <a:rPr lang="en-US" altLang="zh-CN" dirty="0">
                <a:solidFill>
                  <a:srgbClr val="0070C0"/>
                </a:solidFill>
              </a:rPr>
              <a:t>peer swarms to be as little as </a:t>
            </a:r>
            <a:r>
              <a:rPr lang="en-US" altLang="zh-CN" dirty="0" smtClean="0">
                <a:solidFill>
                  <a:srgbClr val="0070C0"/>
                </a:solidFill>
              </a:rPr>
              <a:t>possible, i.e</a:t>
            </a:r>
            <a:r>
              <a:rPr lang="en-US" altLang="zh-CN" dirty="0">
                <a:solidFill>
                  <a:srgbClr val="0070C0"/>
                </a:solidFill>
              </a:rPr>
              <a:t>., </a:t>
            </a:r>
            <a:r>
              <a:rPr lang="en-US" altLang="zh-CN" dirty="0">
                <a:solidFill>
                  <a:srgbClr val="FF0000"/>
                </a:solidFill>
              </a:rPr>
              <a:t>larger bandwidth multiplier implies more </a:t>
            </a:r>
            <a:r>
              <a:rPr lang="en-US" altLang="zh-CN" dirty="0" smtClean="0">
                <a:solidFill>
                  <a:srgbClr val="FF0000"/>
                </a:solidFill>
              </a:rPr>
              <a:t>balanced marginal </a:t>
            </a:r>
            <a:r>
              <a:rPr lang="en-US" altLang="zh-CN" dirty="0">
                <a:solidFill>
                  <a:srgbClr val="FF0000"/>
                </a:solidFill>
              </a:rPr>
              <a:t>utilities among peer swarms</a:t>
            </a:r>
            <a:r>
              <a:rPr lang="en-US" altLang="zh-CN" dirty="0">
                <a:solidFill>
                  <a:srgbClr val="0070C0"/>
                </a:solidFill>
              </a:rPr>
              <a:t>.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841" y="4209628"/>
            <a:ext cx="330517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76056" y="4884266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Why cannot we make all marginal utilities to be exactly equal?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3892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2492895"/>
            <a:ext cx="8075240" cy="144016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altLang="zh-CN" sz="4000" b="1" dirty="0" smtClean="0"/>
              <a:t>FIFA</a:t>
            </a:r>
            <a:r>
              <a:rPr lang="en-US" altLang="zh-CN" dirty="0" smtClean="0"/>
              <a:t> = </a:t>
            </a:r>
          </a:p>
          <a:p>
            <a:pPr marL="0" indent="0" algn="ctr">
              <a:buNone/>
            </a:pPr>
            <a:r>
              <a:rPr lang="en-US" altLang="zh-CN" dirty="0" smtClean="0"/>
              <a:t>Fine-grained </a:t>
            </a:r>
            <a:r>
              <a:rPr lang="en-US" altLang="zh-CN" dirty="0"/>
              <a:t>p</a:t>
            </a:r>
            <a:r>
              <a:rPr lang="en-US" altLang="zh-CN" dirty="0" smtClean="0"/>
              <a:t>erformance model (</a:t>
            </a:r>
            <a:r>
              <a:rPr lang="en-US" altLang="zh-CN" b="1" dirty="0" smtClean="0"/>
              <a:t>FI</a:t>
            </a:r>
            <a:r>
              <a:rPr lang="en-US" altLang="zh-CN" dirty="0" smtClean="0"/>
              <a:t>)</a:t>
            </a:r>
          </a:p>
          <a:p>
            <a:pPr marL="0" indent="0" algn="ctr">
              <a:buNone/>
            </a:pPr>
            <a:r>
              <a:rPr lang="en-US" altLang="zh-CN" dirty="0" smtClean="0"/>
              <a:t>+ Fast-convergent iterative algorithm (</a:t>
            </a:r>
            <a:r>
              <a:rPr lang="en-US" altLang="zh-CN" b="1" dirty="0" smtClean="0"/>
              <a:t>FA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720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</a:rPr>
              <a:t>How to solve the OBAP problem?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7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OBAP is a constrained nonlinear optimization </a:t>
            </a:r>
            <a:r>
              <a:rPr lang="en-US" altLang="zh-CN" sz="2400" dirty="0" smtClean="0"/>
              <a:t>problem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 smtClean="0">
                <a:solidFill>
                  <a:srgbClr val="0070C0"/>
                </a:solidFill>
              </a:rPr>
              <a:t>   - </a:t>
            </a:r>
            <a:r>
              <a:rPr lang="en-US" altLang="zh-CN" sz="2000" dirty="0">
                <a:solidFill>
                  <a:srgbClr val="0070C0"/>
                </a:solidFill>
              </a:rPr>
              <a:t>The optimal solution of such a </a:t>
            </a:r>
            <a:r>
              <a:rPr lang="en-US" altLang="zh-CN" sz="2000" dirty="0" smtClean="0">
                <a:solidFill>
                  <a:srgbClr val="0070C0"/>
                </a:solidFill>
              </a:rPr>
              <a:t>problem is </a:t>
            </a:r>
            <a:r>
              <a:rPr lang="en-US" altLang="zh-CN" sz="2000" dirty="0">
                <a:solidFill>
                  <a:srgbClr val="0070C0"/>
                </a:solidFill>
              </a:rPr>
              <a:t>typically obtained via </a:t>
            </a:r>
            <a:r>
              <a:rPr lang="en-US" altLang="zh-CN" sz="2000" dirty="0">
                <a:solidFill>
                  <a:srgbClr val="C00000"/>
                </a:solidFill>
              </a:rPr>
              <a:t>iterative operations</a:t>
            </a:r>
            <a:r>
              <a:rPr lang="en-US" altLang="zh-CN" sz="2000" dirty="0">
                <a:solidFill>
                  <a:srgbClr val="0070C0"/>
                </a:solidFill>
              </a:rPr>
              <a:t> in multiple </a:t>
            </a:r>
            <a:r>
              <a:rPr lang="en-US" altLang="zh-CN" sz="2000" dirty="0" smtClean="0">
                <a:solidFill>
                  <a:srgbClr val="0070C0"/>
                </a:solidFill>
              </a:rPr>
              <a:t>steps until </a:t>
            </a:r>
            <a:r>
              <a:rPr lang="en-US" altLang="zh-CN" sz="2000" dirty="0">
                <a:solidFill>
                  <a:srgbClr val="0070C0"/>
                </a:solidFill>
              </a:rPr>
              <a:t>the algorithm </a:t>
            </a:r>
            <a:r>
              <a:rPr lang="en-US" altLang="zh-CN" sz="2000" dirty="0" smtClean="0">
                <a:solidFill>
                  <a:srgbClr val="0070C0"/>
                </a:solidFill>
              </a:rPr>
              <a:t>converges</a:t>
            </a:r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 smtClean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zh-CN" altLang="en-US" sz="2000" dirty="0"/>
          </a:p>
          <a:p>
            <a:r>
              <a:rPr lang="en-US" altLang="zh-CN" sz="2400" dirty="0" smtClean="0"/>
              <a:t>Convergence </a:t>
            </a:r>
            <a:r>
              <a:rPr lang="en-US" altLang="zh-CN" sz="2400" dirty="0"/>
              <a:t>property of an iterative </a:t>
            </a:r>
            <a:r>
              <a:rPr lang="en-US" altLang="zh-CN" sz="2400" dirty="0" smtClean="0"/>
              <a:t>algorithm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rgbClr val="0070C0"/>
                </a:solidFill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</a:rPr>
              <a:t>   - 1) iteration direction, 2) </a:t>
            </a:r>
            <a:r>
              <a:rPr lang="en-US" altLang="zh-CN" sz="2400" dirty="0">
                <a:solidFill>
                  <a:srgbClr val="0070C0"/>
                </a:solidFill>
              </a:rPr>
              <a:t>iteration 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stepsize</a:t>
            </a:r>
            <a:r>
              <a:rPr lang="en-US" altLang="zh-CN" sz="2400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en-US" altLang="zh-CN" sz="2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zh-CN" altLang="en-US" sz="24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97901"/>
            <a:ext cx="4681840" cy="284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52733"/>
            <a:ext cx="4283968" cy="928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 3"/>
          <p:cNvSpPr/>
          <p:nvPr/>
        </p:nvSpPr>
        <p:spPr>
          <a:xfrm>
            <a:off x="6732240" y="3652733"/>
            <a:ext cx="504056" cy="496347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线形标注 1 4"/>
          <p:cNvSpPr/>
          <p:nvPr/>
        </p:nvSpPr>
        <p:spPr>
          <a:xfrm>
            <a:off x="7675483" y="2636912"/>
            <a:ext cx="1296144" cy="471059"/>
          </a:xfrm>
          <a:prstGeom prst="borderCallout1">
            <a:avLst>
              <a:gd name="adj1" fmla="val 94612"/>
              <a:gd name="adj2" fmla="val 52484"/>
              <a:gd name="adj3" fmla="val 210673"/>
              <a:gd name="adj4" fmla="val 273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Iteration direction</a:t>
            </a:r>
            <a:endParaRPr lang="zh-CN" altLang="en-US" dirty="0"/>
          </a:p>
        </p:txBody>
      </p:sp>
      <p:sp>
        <p:nvSpPr>
          <p:cNvPr id="10" name="线形标注 1 9"/>
          <p:cNvSpPr/>
          <p:nvPr/>
        </p:nvSpPr>
        <p:spPr>
          <a:xfrm>
            <a:off x="6084168" y="2669909"/>
            <a:ext cx="1296144" cy="471059"/>
          </a:xfrm>
          <a:prstGeom prst="borderCallout1">
            <a:avLst>
              <a:gd name="adj1" fmla="val 96843"/>
              <a:gd name="adj2" fmla="val 48429"/>
              <a:gd name="adj3" fmla="val 208442"/>
              <a:gd name="adj4" fmla="val 662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Iteration </a:t>
            </a:r>
            <a:r>
              <a:rPr lang="en-US" altLang="zh-CN" dirty="0" err="1" smtClean="0"/>
              <a:t>stepsize</a:t>
            </a:r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7236296" y="3645024"/>
            <a:ext cx="1656184" cy="576064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27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922114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</a:rPr>
              <a:t>FA: Our proposed Fast-convergent iterative algorithm (skip the details </a:t>
            </a:r>
            <a:r>
              <a:rPr lang="en-US" altLang="zh-CN" sz="3200" dirty="0" smtClean="0">
                <a:solidFill>
                  <a:srgbClr val="C00000"/>
                </a:solidFill>
                <a:sym typeface="Wingdings" pitchFamily="2" charset="2"/>
              </a:rPr>
              <a:t></a:t>
            </a:r>
            <a:r>
              <a:rPr lang="en-US" altLang="zh-CN" sz="3200" dirty="0" smtClean="0">
                <a:solidFill>
                  <a:srgbClr val="C00000"/>
                </a:solidFill>
              </a:rPr>
              <a:t>)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Iteration direction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</a:t>
            </a:r>
            <a:r>
              <a:rPr lang="en-US" altLang="zh-CN" sz="2000" dirty="0" smtClean="0">
                <a:solidFill>
                  <a:srgbClr val="0070C0"/>
                </a:solidFill>
              </a:rPr>
              <a:t>- Conditional gradient method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 smtClean="0">
                <a:solidFill>
                  <a:srgbClr val="0070C0"/>
                </a:solidFill>
              </a:rPr>
              <a:t>    - Always walks in the direction of deepest “gradient”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sz="2400" dirty="0" smtClean="0"/>
              <a:t>Iteration </a:t>
            </a:r>
            <a:r>
              <a:rPr lang="en-US" altLang="zh-CN" sz="2400" dirty="0" err="1" smtClean="0"/>
              <a:t>stepsize</a:t>
            </a:r>
            <a:endParaRPr lang="en-US" altLang="zh-CN" sz="2400" dirty="0" smtClean="0"/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 smtClean="0">
                <a:solidFill>
                  <a:srgbClr val="0070C0"/>
                </a:solidFill>
              </a:rPr>
              <a:t>   - Armijo rule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 smtClean="0">
                <a:solidFill>
                  <a:srgbClr val="0070C0"/>
                </a:solidFill>
              </a:rPr>
              <a:t>   - Adaptively setts the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stepsize</a:t>
            </a:r>
            <a:r>
              <a:rPr lang="en-US" altLang="zh-CN" sz="2000" dirty="0" smtClean="0">
                <a:solidFill>
                  <a:srgbClr val="0070C0"/>
                </a:solidFill>
              </a:rPr>
              <a:t> in each iteration step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686511"/>
            <a:ext cx="1838697" cy="38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3030936"/>
            <a:ext cx="5472608" cy="111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969478"/>
            <a:ext cx="5472608" cy="48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799" y="5589240"/>
            <a:ext cx="14192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4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1" y="188640"/>
            <a:ext cx="8736451" cy="720080"/>
          </a:xfrm>
        </p:spPr>
        <p:txBody>
          <a:bodyPr>
            <a:normAutofit fontScale="90000"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</a:rPr>
              <a:t>Comparison among three iterative algorithms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00" y="1196752"/>
            <a:ext cx="5011663" cy="247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099757"/>
            <a:ext cx="5089085" cy="249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340768"/>
            <a:ext cx="34563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HC – Hill-climbing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- Only walks in one dimension</a:t>
            </a:r>
          </a:p>
          <a:p>
            <a:r>
              <a:rPr lang="en-US" altLang="zh-CN" dirty="0" smtClean="0">
                <a:solidFill>
                  <a:srgbClr val="0070C0"/>
                </a:solidFill>
              </a:rPr>
              <a:t>- Uses </a:t>
            </a:r>
            <a:r>
              <a:rPr lang="en-US" altLang="zh-CN" dirty="0" smtClean="0">
                <a:solidFill>
                  <a:srgbClr val="0070C0"/>
                </a:solidFill>
              </a:rPr>
              <a:t>a constant </a:t>
            </a:r>
            <a:r>
              <a:rPr lang="en-US" altLang="zh-CN" dirty="0" err="1" smtClean="0">
                <a:solidFill>
                  <a:srgbClr val="0070C0"/>
                </a:solidFill>
              </a:rPr>
              <a:t>stepsize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- May converge very slowly and even does not converge</a:t>
            </a:r>
          </a:p>
          <a:p>
            <a:endParaRPr lang="en-US" altLang="zh-CN" dirty="0" smtClean="0"/>
          </a:p>
          <a:p>
            <a:r>
              <a:rPr lang="en-US" altLang="zh-CN" sz="2000" b="1" dirty="0" smtClean="0"/>
              <a:t>WF </a:t>
            </a:r>
            <a:r>
              <a:rPr lang="en-US" altLang="zh-CN" sz="2000" b="1" dirty="0"/>
              <a:t>– </a:t>
            </a:r>
            <a:r>
              <a:rPr lang="en-US" altLang="zh-CN" sz="2000" b="1" dirty="0" smtClean="0"/>
              <a:t>Water-filling</a:t>
            </a:r>
            <a:endParaRPr lang="en-US" altLang="zh-CN" sz="2000" b="1" dirty="0"/>
          </a:p>
          <a:p>
            <a:r>
              <a:rPr lang="en-US" altLang="zh-CN" dirty="0">
                <a:solidFill>
                  <a:srgbClr val="0070C0"/>
                </a:solidFill>
              </a:rPr>
              <a:t>- W</a:t>
            </a:r>
            <a:r>
              <a:rPr lang="en-US" altLang="zh-CN" dirty="0" smtClean="0">
                <a:solidFill>
                  <a:srgbClr val="0070C0"/>
                </a:solidFill>
              </a:rPr>
              <a:t>alks </a:t>
            </a:r>
            <a:r>
              <a:rPr lang="en-US" altLang="zh-CN" dirty="0">
                <a:solidFill>
                  <a:srgbClr val="0070C0"/>
                </a:solidFill>
              </a:rPr>
              <a:t>in </a:t>
            </a:r>
            <a:r>
              <a:rPr lang="en-US" altLang="zh-CN" dirty="0" smtClean="0">
                <a:solidFill>
                  <a:srgbClr val="0070C0"/>
                </a:solidFill>
              </a:rPr>
              <a:t>two </a:t>
            </a:r>
            <a:r>
              <a:rPr lang="en-US" altLang="zh-CN" dirty="0" smtClean="0">
                <a:solidFill>
                  <a:srgbClr val="0070C0"/>
                </a:solidFill>
              </a:rPr>
              <a:t>dimensions</a:t>
            </a:r>
            <a:endParaRPr lang="en-US" altLang="zh-CN" dirty="0">
              <a:solidFill>
                <a:srgbClr val="0070C0"/>
              </a:solidFill>
            </a:endParaRPr>
          </a:p>
          <a:p>
            <a:r>
              <a:rPr lang="en-US" altLang="zh-CN" dirty="0">
                <a:solidFill>
                  <a:srgbClr val="0070C0"/>
                </a:solidFill>
              </a:rPr>
              <a:t>- </a:t>
            </a:r>
            <a:r>
              <a:rPr lang="en-US" altLang="zh-CN" dirty="0" smtClean="0">
                <a:solidFill>
                  <a:srgbClr val="0070C0"/>
                </a:solidFill>
              </a:rPr>
              <a:t>Also uses </a:t>
            </a:r>
            <a:r>
              <a:rPr lang="en-US" altLang="zh-CN" dirty="0" smtClean="0">
                <a:solidFill>
                  <a:srgbClr val="0070C0"/>
                </a:solidFill>
              </a:rPr>
              <a:t>a constant </a:t>
            </a:r>
            <a:r>
              <a:rPr lang="en-US" altLang="zh-CN" dirty="0" err="1">
                <a:solidFill>
                  <a:srgbClr val="0070C0"/>
                </a:solidFill>
              </a:rPr>
              <a:t>stepsize</a:t>
            </a:r>
            <a:endParaRPr lang="en-US" altLang="zh-CN" dirty="0">
              <a:solidFill>
                <a:srgbClr val="0070C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- May </a:t>
            </a:r>
            <a:r>
              <a:rPr lang="en-US" altLang="zh-CN" dirty="0" smtClean="0">
                <a:solidFill>
                  <a:srgbClr val="FF0000"/>
                </a:solidFill>
              </a:rPr>
              <a:t>converge slowly </a:t>
            </a:r>
            <a:r>
              <a:rPr lang="en-US" altLang="zh-CN" dirty="0">
                <a:solidFill>
                  <a:srgbClr val="FF0000"/>
                </a:solidFill>
              </a:rPr>
              <a:t>and even does not converge</a:t>
            </a:r>
          </a:p>
          <a:p>
            <a:endParaRPr lang="en-US" altLang="zh-CN" dirty="0" smtClean="0"/>
          </a:p>
          <a:p>
            <a:r>
              <a:rPr lang="en-US" altLang="zh-CN" sz="2000" b="1" dirty="0" smtClean="0"/>
              <a:t>FA </a:t>
            </a:r>
            <a:r>
              <a:rPr lang="en-US" altLang="zh-CN" sz="2000" b="1" dirty="0"/>
              <a:t>– </a:t>
            </a:r>
            <a:r>
              <a:rPr lang="en-US" altLang="zh-CN" sz="2000" b="1" dirty="0" smtClean="0"/>
              <a:t>Fast-convergent</a:t>
            </a:r>
            <a:endParaRPr lang="en-US" altLang="zh-CN" sz="2000" b="1" dirty="0"/>
          </a:p>
          <a:p>
            <a:r>
              <a:rPr lang="en-US" altLang="zh-CN" dirty="0">
                <a:solidFill>
                  <a:srgbClr val="C00000"/>
                </a:solidFill>
              </a:rPr>
              <a:t>- W</a:t>
            </a:r>
            <a:r>
              <a:rPr lang="en-US" altLang="zh-CN" dirty="0" smtClean="0">
                <a:solidFill>
                  <a:srgbClr val="C00000"/>
                </a:solidFill>
              </a:rPr>
              <a:t>alks </a:t>
            </a:r>
            <a:r>
              <a:rPr lang="en-US" altLang="zh-CN" dirty="0">
                <a:solidFill>
                  <a:srgbClr val="C00000"/>
                </a:solidFill>
              </a:rPr>
              <a:t>in </a:t>
            </a:r>
            <a:r>
              <a:rPr lang="en-US" altLang="zh-CN" dirty="0" smtClean="0">
                <a:solidFill>
                  <a:srgbClr val="C00000"/>
                </a:solidFill>
              </a:rPr>
              <a:t>all dimensions!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en-US" altLang="zh-CN" dirty="0">
                <a:solidFill>
                  <a:srgbClr val="C00000"/>
                </a:solidFill>
              </a:rPr>
              <a:t>- </a:t>
            </a:r>
            <a:r>
              <a:rPr lang="en-US" altLang="zh-CN" dirty="0" smtClean="0">
                <a:solidFill>
                  <a:srgbClr val="C00000"/>
                </a:solidFill>
              </a:rPr>
              <a:t>Adaptively sets </a:t>
            </a:r>
            <a:r>
              <a:rPr lang="en-US" altLang="zh-CN" dirty="0" err="1" smtClean="0">
                <a:solidFill>
                  <a:srgbClr val="C00000"/>
                </a:solidFill>
              </a:rPr>
              <a:t>stepsize</a:t>
            </a:r>
            <a:r>
              <a:rPr lang="en-US" altLang="zh-CN" dirty="0" smtClean="0">
                <a:solidFill>
                  <a:srgbClr val="C00000"/>
                </a:solidFill>
              </a:rPr>
              <a:t>!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en-US" altLang="zh-CN" dirty="0">
                <a:solidFill>
                  <a:srgbClr val="C00000"/>
                </a:solidFill>
              </a:rPr>
              <a:t>- C</a:t>
            </a:r>
            <a:r>
              <a:rPr lang="en-US" altLang="zh-CN" dirty="0" smtClean="0">
                <a:solidFill>
                  <a:srgbClr val="C00000"/>
                </a:solidFill>
              </a:rPr>
              <a:t>onverge fast and provably!</a:t>
            </a:r>
            <a:endParaRPr lang="en-US" altLang="zh-CN" dirty="0">
              <a:solidFill>
                <a:srgbClr val="C00000"/>
              </a:solidFill>
            </a:endParaRPr>
          </a:p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04048" y="364502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2-dimension example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651605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</a:t>
            </a:r>
            <a:r>
              <a:rPr lang="en-US" altLang="zh-CN" dirty="0" smtClean="0"/>
              <a:t>-dimension example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870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5300" dirty="0" smtClean="0">
                <a:solidFill>
                  <a:srgbClr val="C00000"/>
                </a:solidFill>
              </a:rPr>
              <a:t>Performance Evaluation</a:t>
            </a:r>
            <a:r>
              <a:rPr lang="en-US" altLang="zh-CN" dirty="0" smtClean="0"/>
              <a:t> =</a:t>
            </a:r>
            <a:br>
              <a:rPr lang="en-US" altLang="zh-CN" dirty="0" smtClean="0"/>
            </a:br>
            <a:r>
              <a:rPr lang="en-US" altLang="zh-CN" sz="4000" dirty="0" smtClean="0"/>
              <a:t>Xuanfeng (Cyclone) trace driven </a:t>
            </a:r>
            <a:r>
              <a:rPr lang="en-US" altLang="zh-CN" sz="4000" dirty="0" err="1" smtClean="0"/>
              <a:t>simluation</a:t>
            </a:r>
            <a:r>
              <a:rPr lang="en-US" altLang="zh-CN" sz="4000" dirty="0" smtClean="0"/>
              <a:t> + CoolFish Prototype Implementation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4933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Internet Content Distribution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340769"/>
            <a:ext cx="8784976" cy="1872207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sz="3400" dirty="0" smtClean="0"/>
              <a:t>Content distribution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   - Distribute digital content from source to end hosts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   - Fundamental function of the Internet</a:t>
            </a:r>
          </a:p>
          <a:p>
            <a:pPr marL="0" indent="0">
              <a:buNone/>
            </a:pPr>
            <a:r>
              <a:rPr lang="en-US" altLang="zh-CN" dirty="0" smtClean="0"/>
              <a:t> </a:t>
            </a:r>
          </a:p>
          <a:p>
            <a:r>
              <a:rPr lang="en-US" altLang="zh-CN" sz="3400" dirty="0" smtClean="0"/>
              <a:t>Today’s Internet content distribution mainly works in two modes:</a:t>
            </a:r>
            <a:endParaRPr lang="zh-CN" altLang="en-US" sz="34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196133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1. Cloud-based</a:t>
            </a:r>
          </a:p>
          <a:p>
            <a:r>
              <a:rPr lang="en-US" altLang="zh-CN" sz="2000" dirty="0" smtClean="0">
                <a:solidFill>
                  <a:srgbClr val="0070C0"/>
                </a:solidFill>
              </a:rPr>
              <a:t>- Rely on huge data centers</a:t>
            </a:r>
          </a:p>
          <a:p>
            <a:r>
              <a:rPr lang="en-US" altLang="zh-CN" sz="2000" dirty="0" smtClean="0">
                <a:solidFill>
                  <a:srgbClr val="0070C0"/>
                </a:solidFill>
              </a:rPr>
              <a:t>- Often utilize CDNs for data delivery</a:t>
            </a:r>
          </a:p>
          <a:p>
            <a:r>
              <a:rPr lang="en-US" altLang="zh-CN" sz="2000" dirty="0" smtClean="0">
                <a:solidFill>
                  <a:srgbClr val="FF0000"/>
                </a:solidFill>
              </a:rPr>
              <a:t>- Require massive/costly infrastructure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6016" y="3196133"/>
            <a:ext cx="424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2. P2P (peer-to-peer)</a:t>
            </a:r>
          </a:p>
          <a:p>
            <a:r>
              <a:rPr lang="en-US" altLang="zh-CN" sz="2000" dirty="0" smtClean="0">
                <a:solidFill>
                  <a:srgbClr val="0070C0"/>
                </a:solidFill>
              </a:rPr>
              <a:t>- Rely on numerous end users</a:t>
            </a:r>
          </a:p>
          <a:p>
            <a:r>
              <a:rPr lang="en-US" altLang="zh-CN" sz="2000" dirty="0" smtClean="0">
                <a:solidFill>
                  <a:srgbClr val="0070C0"/>
                </a:solidFill>
              </a:rPr>
              <a:t>- Often highly scalable while dynamic</a:t>
            </a:r>
          </a:p>
          <a:p>
            <a:r>
              <a:rPr lang="en-US" altLang="zh-CN" sz="2000" dirty="0" smtClean="0">
                <a:solidFill>
                  <a:srgbClr val="FF0000"/>
                </a:solidFill>
              </a:rPr>
              <a:t>- Performance: unstable/unpredictable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4707262"/>
            <a:ext cx="1584177" cy="51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15" y="5877272"/>
            <a:ext cx="1066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6491064"/>
            <a:ext cx="1311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Amazon Cloud</a:t>
            </a:r>
            <a:endParaRPr lang="zh-CN" altLang="en-US" sz="14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19" y="5853393"/>
            <a:ext cx="8763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039" y="6377720"/>
            <a:ext cx="1528806" cy="363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391" y="5739504"/>
            <a:ext cx="569816" cy="569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椭圆 6"/>
          <p:cNvSpPr/>
          <p:nvPr/>
        </p:nvSpPr>
        <p:spPr>
          <a:xfrm>
            <a:off x="1957983" y="5661248"/>
            <a:ext cx="2376264" cy="1080120"/>
          </a:xfrm>
          <a:prstGeom prst="ellipse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 rot="19161513">
            <a:off x="981976" y="5554352"/>
            <a:ext cx="997743" cy="81628"/>
          </a:xfrm>
          <a:prstGeom prst="rightArrow">
            <a:avLst>
              <a:gd name="adj1" fmla="val 50000"/>
              <a:gd name="adj2" fmla="val 522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 rot="13111067">
            <a:off x="2454591" y="5517016"/>
            <a:ext cx="963321" cy="111612"/>
          </a:xfrm>
          <a:prstGeom prst="rightArrow">
            <a:avLst>
              <a:gd name="adj1" fmla="val 50000"/>
              <a:gd name="adj2" fmla="val 522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661839" y="5301208"/>
            <a:ext cx="885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storage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66095" y="522920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delivery</a:t>
            </a:r>
            <a:endParaRPr lang="zh-CN" altLang="en-US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81128"/>
            <a:ext cx="2847975" cy="227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 descr="http://www.wz222.com/softimg/emule.gif"/>
          <p:cNvPicPr>
            <a:picLocks noChangeAspect="1" noChangeArrowheads="1"/>
          </p:cNvPicPr>
          <p:nvPr/>
        </p:nvPicPr>
        <p:blipFill rotWithShape="1">
          <a:blip r:embed="rId9" cstate="print"/>
          <a:srcRect t="6716" b="49023"/>
          <a:stretch/>
        </p:blipFill>
        <p:spPr bwMode="auto">
          <a:xfrm>
            <a:off x="7812360" y="6056873"/>
            <a:ext cx="1080120" cy="41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1" y="5148820"/>
            <a:ext cx="1080120" cy="47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03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60"/>
    </mc:Choice>
    <mc:Fallback xmlns="">
      <p:transition spd="slow" advTm="82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4" grpId="0" animBg="1"/>
      <p:bldP spid="9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rgbClr val="C00000"/>
                </a:solidFill>
              </a:rPr>
              <a:t>Xuanfeng (Cyclone) System Trace Driven Simulation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One-day trace from 1457 swarms involving 1,000,000 peers</a:t>
            </a:r>
            <a:endParaRPr lang="zh-CN" altLang="en-US" sz="2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467544" y="1268761"/>
            <a:ext cx="3384376" cy="264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892" y="4044925"/>
            <a:ext cx="3384376" cy="284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16" y="1278603"/>
            <a:ext cx="3693782" cy="263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1"/>
          <a:stretch/>
        </p:blipFill>
        <p:spPr bwMode="auto">
          <a:xfrm>
            <a:off x="467544" y="4044925"/>
            <a:ext cx="3293595" cy="264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椭圆 8"/>
          <p:cNvSpPr/>
          <p:nvPr/>
        </p:nvSpPr>
        <p:spPr>
          <a:xfrm>
            <a:off x="5148064" y="1700808"/>
            <a:ext cx="504056" cy="3600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051719" y="4149080"/>
            <a:ext cx="1709419" cy="864096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6660232" y="4149080"/>
            <a:ext cx="1709419" cy="864096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23" descr="http://www.rar1.com.cn/soft/UploadPic/2009-3/20093205281468044.gif"/>
          <p:cNvPicPr>
            <a:picLocks noChangeAspect="1" noChangeArrowheads="1"/>
          </p:cNvPicPr>
          <p:nvPr/>
        </p:nvPicPr>
        <p:blipFill>
          <a:blip r:embed="rId5" cstate="print"/>
          <a:srcRect l="26108" t="23334" r="26424" b="36665"/>
          <a:stretch>
            <a:fillRect/>
          </a:stretch>
        </p:blipFill>
        <p:spPr bwMode="auto">
          <a:xfrm>
            <a:off x="3927574" y="3116541"/>
            <a:ext cx="860450" cy="103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03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CoolFish Prototype Implementation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4690864" cy="2304257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CoolFish</a:t>
            </a:r>
          </a:p>
          <a:p>
            <a:pPr marL="0" indent="0">
              <a:buNone/>
            </a:pPr>
            <a:r>
              <a:rPr lang="en-US" altLang="zh-CN" sz="2000" dirty="0" smtClean="0">
                <a:solidFill>
                  <a:srgbClr val="0070C0"/>
                </a:solidFill>
              </a:rPr>
              <a:t> - Web site: </a:t>
            </a:r>
            <a:r>
              <a:rPr lang="en-US" altLang="zh-CN" sz="2000" dirty="0" smtClean="0">
                <a:hlinkClick r:id="rId2"/>
              </a:rPr>
              <a:t>http</a:t>
            </a:r>
            <a:r>
              <a:rPr lang="en-US" altLang="zh-CN" sz="2000" dirty="0">
                <a:hlinkClick r:id="rId2"/>
              </a:rPr>
              <a:t>://</a:t>
            </a:r>
            <a:r>
              <a:rPr lang="en-US" altLang="zh-CN" sz="2000" dirty="0" smtClean="0">
                <a:hlinkClick r:id="rId2"/>
              </a:rPr>
              <a:t>www.cool-fish.org</a:t>
            </a:r>
            <a:r>
              <a:rPr lang="en-US" altLang="zh-CN" sz="2000" dirty="0" smtClean="0"/>
              <a:t> </a:t>
            </a:r>
            <a:r>
              <a:rPr lang="en-US" altLang="zh-CN" sz="2000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zh-CN" sz="2000" dirty="0" smtClean="0">
                <a:solidFill>
                  <a:srgbClr val="0070C0"/>
                </a:solidFill>
              </a:rPr>
              <a:t> - CloudP2P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VoD</a:t>
            </a:r>
            <a:r>
              <a:rPr lang="en-US" altLang="zh-CN" sz="2000" dirty="0" smtClean="0">
                <a:solidFill>
                  <a:srgbClr val="0070C0"/>
                </a:solidFill>
              </a:rPr>
              <a:t> streaming system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 smtClean="0">
                <a:solidFill>
                  <a:srgbClr val="0070C0"/>
                </a:solidFill>
              </a:rPr>
              <a:t>- A “micro” cloud composed of 4 servers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70C0"/>
                </a:solidFill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- Much smaller than Xuanfeng (Cyclone) 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  system but easy to deploy and control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58001"/>
            <a:ext cx="7848872" cy="311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3528392" cy="2748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155" y="1004341"/>
            <a:ext cx="1734845" cy="55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椭圆 6"/>
          <p:cNvSpPr/>
          <p:nvPr/>
        </p:nvSpPr>
        <p:spPr>
          <a:xfrm>
            <a:off x="5220072" y="5229200"/>
            <a:ext cx="3600400" cy="864096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13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End</a:t>
            </a:r>
            <a:endParaRPr lang="zh-CN" altLang="en-US" dirty="0"/>
          </a:p>
        </p:txBody>
      </p:sp>
      <p:pic>
        <p:nvPicPr>
          <p:cNvPr id="24578" name="Picture 2" descr="http://www.my-thank-you-site.com/images/iStock_thank_you_flower_resized.jpg"/>
          <p:cNvPicPr>
            <a:picLocks noChangeAspect="1" noChangeArrowheads="1"/>
          </p:cNvPicPr>
          <p:nvPr/>
        </p:nvPicPr>
        <p:blipFill rotWithShape="1">
          <a:blip r:embed="rId2" cstate="print"/>
          <a:srcRect l="11152" t="9287" r="4337" b="30083"/>
          <a:stretch/>
        </p:blipFill>
        <p:spPr bwMode="auto">
          <a:xfrm>
            <a:off x="2659117" y="2753710"/>
            <a:ext cx="4056994" cy="1702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242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Appendix: Why we do not implement FIFA on top of the Xuanfeng system?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1. Accurate cloud bandwidth allocation in a huge-scale CloudP2P system is really not easy</a:t>
            </a:r>
          </a:p>
          <a:p>
            <a:pPr marL="0" indent="0">
              <a:buNone/>
            </a:pPr>
            <a:r>
              <a:rPr lang="en-US" altLang="zh-CN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 smtClean="0">
                <a:solidFill>
                  <a:srgbClr val="0070C0"/>
                </a:solidFill>
              </a:rPr>
              <a:t>   - On CoolFish, we replicate all videos into all the 4 servers</a:t>
            </a:r>
          </a:p>
          <a:p>
            <a:pPr marL="0" indent="0">
              <a:buNone/>
            </a:pPr>
            <a:r>
              <a:rPr lang="en-US" altLang="zh-CN" sz="2800" dirty="0">
                <a:solidFill>
                  <a:srgbClr val="0070C0"/>
                </a:solidFill>
              </a:rPr>
              <a:t> </a:t>
            </a:r>
            <a:r>
              <a:rPr lang="en-US" altLang="zh-CN" sz="2800" dirty="0" smtClean="0">
                <a:solidFill>
                  <a:srgbClr val="0070C0"/>
                </a:solidFill>
              </a:rPr>
              <a:t>   - On Xuanfeng, each video is replicated into only a small subset of the thousands of cloud servers</a:t>
            </a:r>
            <a:r>
              <a:rPr lang="en-US" altLang="zh-CN" sz="2800" dirty="0" smtClean="0">
                <a:solidFill>
                  <a:srgbClr val="FF0000"/>
                </a:solidFill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sym typeface="Wingdings" pitchFamily="2" charset="2"/>
              </a:rPr>
              <a:t> data migration costs both intra-cloud bandwidth and server storage</a:t>
            </a:r>
            <a:endParaRPr lang="en-US" altLang="zh-CN" sz="28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2. The numerous cloud servers of Xuanfeng are deployed in multiple cities and ISPs in China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3. A nontrivial portion of cloud servers are controlled by </a:t>
            </a:r>
            <a:r>
              <a:rPr lang="en-US" altLang="zh-CN" dirty="0" smtClean="0">
                <a:solidFill>
                  <a:srgbClr val="FF0000"/>
                </a:solidFill>
              </a:rPr>
              <a:t>third-party companies</a:t>
            </a:r>
            <a:r>
              <a:rPr lang="en-US" altLang="zh-CN" dirty="0" smtClean="0"/>
              <a:t> rather than </a:t>
            </a:r>
            <a:r>
              <a:rPr lang="en-US" altLang="zh-CN" dirty="0" err="1" smtClean="0"/>
              <a:t>Tencent</a:t>
            </a:r>
            <a:r>
              <a:rPr lang="en-US" altLang="zh-CN" dirty="0" smtClean="0"/>
              <a:t> (Xuanfeng group)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1129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Hybrid Cloud-P2P Content Distribution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6793"/>
            <a:ext cx="8363272" cy="2088231"/>
          </a:xfrm>
        </p:spPr>
        <p:txBody>
          <a:bodyPr>
            <a:normAutofit fontScale="62500" lnSpcReduction="20000"/>
          </a:bodyPr>
          <a:lstStyle/>
          <a:p>
            <a:r>
              <a:rPr lang="en-US" altLang="zh-CN" sz="3800" dirty="0" smtClean="0"/>
              <a:t>A third approach --- Hybrid Cloud-P2P Content Distribution</a:t>
            </a:r>
          </a:p>
          <a:p>
            <a:pPr marL="0" indent="0">
              <a:buNone/>
            </a:pPr>
            <a:r>
              <a:rPr lang="en-US" altLang="zh-CN" sz="2600" dirty="0" smtClean="0">
                <a:solidFill>
                  <a:srgbClr val="0070C0"/>
                </a:solidFill>
              </a:rPr>
              <a:t>     </a:t>
            </a:r>
            <a:r>
              <a:rPr lang="en-US" altLang="zh-CN" dirty="0" smtClean="0">
                <a:solidFill>
                  <a:srgbClr val="0070C0"/>
                </a:solidFill>
              </a:rPr>
              <a:t>- Recently emerges as a promising alternative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70C0"/>
                </a:solidFill>
              </a:rPr>
              <a:t>    </a:t>
            </a:r>
            <a:r>
              <a:rPr lang="en-US" altLang="zh-CN" dirty="0" smtClean="0">
                <a:solidFill>
                  <a:srgbClr val="FF0000"/>
                </a:solidFill>
              </a:rPr>
              <a:t>- Addresses the potential limitations of Cloud-based and P2P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    - and inherits the advantages of both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   - The cloud not only provides cloud “seeds”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0070C0"/>
                </a:solidFill>
              </a:rPr>
              <a:t> </a:t>
            </a:r>
            <a:r>
              <a:rPr lang="en-US" altLang="zh-CN" dirty="0" smtClean="0">
                <a:solidFill>
                  <a:srgbClr val="0070C0"/>
                </a:solidFill>
              </a:rPr>
              <a:t>   - but also assist end users to find other peers interested in the same content</a:t>
            </a:r>
            <a:endParaRPr lang="zh-CN" altLang="en-US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88" y="3861048"/>
            <a:ext cx="399609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8" y="3918535"/>
            <a:ext cx="42484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i="1" dirty="0" smtClean="0"/>
              <a:t>Compared to Cloud-based:</a:t>
            </a:r>
          </a:p>
          <a:p>
            <a:r>
              <a:rPr lang="en-US" altLang="zh-CN" sz="2000" dirty="0" smtClean="0">
                <a:solidFill>
                  <a:srgbClr val="0070C0"/>
                </a:solidFill>
              </a:rPr>
              <a:t>- Far lower infrastructure and CDN cost </a:t>
            </a:r>
          </a:p>
          <a:p>
            <a:endParaRPr lang="en-US" altLang="zh-CN" sz="2000" dirty="0"/>
          </a:p>
          <a:p>
            <a:r>
              <a:rPr lang="en-US" altLang="zh-CN" sz="2000" i="1" dirty="0" smtClean="0"/>
              <a:t>Compared to P2P:</a:t>
            </a:r>
          </a:p>
          <a:p>
            <a:r>
              <a:rPr lang="en-US" altLang="zh-CN" sz="2000" dirty="0" smtClean="0">
                <a:solidFill>
                  <a:srgbClr val="0070C0"/>
                </a:solidFill>
              </a:rPr>
              <a:t>- Provide </a:t>
            </a:r>
            <a:r>
              <a:rPr lang="en-US" altLang="zh-CN" sz="2000" dirty="0">
                <a:solidFill>
                  <a:srgbClr val="0070C0"/>
                </a:solidFill>
              </a:rPr>
              <a:t>extra cloud bandwidth to those peer </a:t>
            </a:r>
            <a:r>
              <a:rPr lang="en-US" altLang="zh-CN" sz="2000" dirty="0" smtClean="0">
                <a:solidFill>
                  <a:srgbClr val="0070C0"/>
                </a:solidFill>
              </a:rPr>
              <a:t>swarms who </a:t>
            </a:r>
            <a:r>
              <a:rPr lang="en-US" altLang="zh-CN" sz="2000" dirty="0">
                <a:solidFill>
                  <a:srgbClr val="0070C0"/>
                </a:solidFill>
              </a:rPr>
              <a:t>do not work well for lack of seed peers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212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76"/>
    </mc:Choice>
    <mc:Fallback xmlns="">
      <p:transition spd="slow" advTm="60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</a:rPr>
              <a:t>Typical CloudP2P Systems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err="1" smtClean="0"/>
              <a:t>Youku</a:t>
            </a:r>
            <a:endParaRPr lang="en-US" altLang="zh-CN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zh-CN" sz="2900" dirty="0">
                <a:sym typeface="Wingdings" pitchFamily="2" charset="2"/>
              </a:rPr>
              <a:t> </a:t>
            </a:r>
            <a:r>
              <a:rPr lang="en-US" altLang="zh-CN" sz="2900" dirty="0" smtClean="0">
                <a:sym typeface="Wingdings" pitchFamily="2" charset="2"/>
              </a:rPr>
              <a:t>   </a:t>
            </a:r>
            <a:r>
              <a:rPr lang="en-US" altLang="zh-CN" sz="2900" dirty="0" smtClean="0">
                <a:solidFill>
                  <a:srgbClr val="0070C0"/>
                </a:solidFill>
                <a:sym typeface="Wingdings" pitchFamily="2" charset="2"/>
              </a:rPr>
              <a:t>- China’s biggest video sharing site</a:t>
            </a:r>
          </a:p>
          <a:p>
            <a:pPr marL="0" indent="0">
              <a:buNone/>
            </a:pPr>
            <a:r>
              <a:rPr lang="en-US" altLang="zh-CN" sz="29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altLang="zh-CN" sz="2900" dirty="0" smtClean="0">
                <a:solidFill>
                  <a:srgbClr val="0070C0"/>
                </a:solidFill>
                <a:sym typeface="Wingdings" pitchFamily="2" charset="2"/>
              </a:rPr>
              <a:t>   - C</a:t>
            </a:r>
            <a:r>
              <a:rPr lang="en-US" altLang="zh-CN" sz="2900" dirty="0" smtClean="0">
                <a:solidFill>
                  <a:srgbClr val="0070C0"/>
                </a:solidFill>
              </a:rPr>
              <a:t>loud </a:t>
            </a:r>
            <a:r>
              <a:rPr lang="en-US" altLang="zh-CN" sz="2900" dirty="0">
                <a:solidFill>
                  <a:srgbClr val="0070C0"/>
                </a:solidFill>
              </a:rPr>
              <a:t>bandwidth </a:t>
            </a:r>
            <a:r>
              <a:rPr lang="en-US" altLang="zh-CN" sz="2900" dirty="0" smtClean="0">
                <a:solidFill>
                  <a:srgbClr val="0070C0"/>
                </a:solidFill>
              </a:rPr>
              <a:t>expense consumed over </a:t>
            </a:r>
            <a:r>
              <a:rPr lang="en-US" altLang="zh-CN" sz="2900" dirty="0">
                <a:solidFill>
                  <a:srgbClr val="0070C0"/>
                </a:solidFill>
              </a:rPr>
              <a:t>half of its total </a:t>
            </a:r>
            <a:r>
              <a:rPr lang="en-US" altLang="zh-CN" sz="2900" dirty="0" smtClean="0">
                <a:solidFill>
                  <a:srgbClr val="0070C0"/>
                </a:solidFill>
              </a:rPr>
              <a:t>income</a:t>
            </a:r>
          </a:p>
          <a:p>
            <a:pPr marL="0" indent="0">
              <a:buNone/>
            </a:pPr>
            <a:r>
              <a:rPr lang="en-US" altLang="zh-CN" sz="29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altLang="zh-CN" sz="2900" dirty="0" smtClean="0">
                <a:solidFill>
                  <a:srgbClr val="0070C0"/>
                </a:solidFill>
                <a:sym typeface="Wingdings" pitchFamily="2" charset="2"/>
              </a:rPr>
              <a:t>   </a:t>
            </a:r>
            <a:r>
              <a:rPr lang="en-US" altLang="zh-CN" sz="2900" dirty="0" smtClean="0">
                <a:solidFill>
                  <a:srgbClr val="FF0000"/>
                </a:solidFill>
                <a:sym typeface="Wingdings" pitchFamily="2" charset="2"/>
              </a:rPr>
              <a:t>- Encouraging its users to install </a:t>
            </a:r>
            <a:r>
              <a:rPr lang="en-US" altLang="zh-CN" sz="2900" dirty="0" err="1" smtClean="0">
                <a:solidFill>
                  <a:srgbClr val="FF0000"/>
                </a:solidFill>
                <a:sym typeface="Wingdings" pitchFamily="2" charset="2"/>
              </a:rPr>
              <a:t>iKu</a:t>
            </a:r>
            <a:r>
              <a:rPr lang="en-US" altLang="zh-CN" sz="2900" dirty="0" smtClean="0">
                <a:solidFill>
                  <a:srgbClr val="FF0000"/>
                </a:solidFill>
                <a:sym typeface="Wingdings" pitchFamily="2" charset="2"/>
              </a:rPr>
              <a:t> accelerator</a:t>
            </a:r>
          </a:p>
          <a:p>
            <a:pPr marL="0" indent="0">
              <a:buNone/>
            </a:pPr>
            <a:r>
              <a:rPr lang="en-US" altLang="zh-CN" sz="29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altLang="zh-CN" sz="2900" dirty="0" smtClean="0">
                <a:solidFill>
                  <a:srgbClr val="0070C0"/>
                </a:solidFill>
                <a:sym typeface="Wingdings" pitchFamily="2" charset="2"/>
              </a:rPr>
              <a:t>   </a:t>
            </a:r>
            <a:r>
              <a:rPr lang="en-US" altLang="zh-CN" sz="2900" dirty="0" smtClean="0">
                <a:solidFill>
                  <a:srgbClr val="FF0000"/>
                </a:solidFill>
                <a:sym typeface="Wingdings" pitchFamily="2" charset="2"/>
              </a:rPr>
              <a:t>- Cloud-based (</a:t>
            </a:r>
            <a:r>
              <a:rPr lang="en-US" altLang="zh-CN" sz="2900" dirty="0" err="1" smtClean="0">
                <a:solidFill>
                  <a:srgbClr val="FF0000"/>
                </a:solidFill>
                <a:sym typeface="Wingdings" pitchFamily="2" charset="2"/>
              </a:rPr>
              <a:t>Youku</a:t>
            </a:r>
            <a:r>
              <a:rPr lang="en-US" altLang="zh-CN" sz="2900" dirty="0" smtClean="0">
                <a:solidFill>
                  <a:srgbClr val="FF0000"/>
                </a:solidFill>
                <a:sym typeface="Wingdings" pitchFamily="2" charset="2"/>
              </a:rPr>
              <a:t>)  CloudP2P (</a:t>
            </a:r>
            <a:r>
              <a:rPr lang="en-US" altLang="zh-CN" sz="2900" dirty="0" err="1" smtClean="0">
                <a:solidFill>
                  <a:srgbClr val="FF0000"/>
                </a:solidFill>
                <a:sym typeface="Wingdings" pitchFamily="2" charset="2"/>
              </a:rPr>
              <a:t>iKu</a:t>
            </a:r>
            <a:r>
              <a:rPr lang="en-US" altLang="zh-CN" sz="2900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endParaRPr lang="en-US" altLang="zh-CN" dirty="0">
              <a:sym typeface="Wingdings" pitchFamily="2" charset="2"/>
            </a:endParaRPr>
          </a:p>
          <a:p>
            <a:r>
              <a:rPr lang="en-US" altLang="zh-CN" dirty="0" err="1" smtClean="0">
                <a:sym typeface="Wingdings" pitchFamily="2" charset="2"/>
              </a:rPr>
              <a:t>PPLive</a:t>
            </a:r>
            <a:r>
              <a:rPr lang="en-US" altLang="zh-CN" dirty="0" smtClean="0">
                <a:sym typeface="Wingdings" pitchFamily="2" charset="2"/>
              </a:rPr>
              <a:t>, </a:t>
            </a:r>
            <a:r>
              <a:rPr lang="en-US" altLang="zh-CN" dirty="0" err="1" smtClean="0">
                <a:sym typeface="Wingdings" pitchFamily="2" charset="2"/>
              </a:rPr>
              <a:t>UUSee</a:t>
            </a:r>
            <a:endParaRPr lang="en-US" altLang="zh-CN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zh-CN" sz="2900" dirty="0" smtClean="0">
                <a:sym typeface="Wingdings" pitchFamily="2" charset="2"/>
              </a:rPr>
              <a:t>    </a:t>
            </a:r>
            <a:r>
              <a:rPr lang="en-US" altLang="zh-CN" sz="2900" dirty="0" smtClean="0">
                <a:solidFill>
                  <a:srgbClr val="0070C0"/>
                </a:solidFill>
                <a:sym typeface="Wingdings" pitchFamily="2" charset="2"/>
              </a:rPr>
              <a:t>- P2P video streaming</a:t>
            </a:r>
          </a:p>
          <a:p>
            <a:pPr marL="0" indent="0">
              <a:buNone/>
            </a:pPr>
            <a:r>
              <a:rPr lang="en-US" altLang="zh-CN" sz="29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altLang="zh-CN" sz="2900" dirty="0" smtClean="0">
                <a:solidFill>
                  <a:srgbClr val="0070C0"/>
                </a:solidFill>
                <a:sym typeface="Wingdings" pitchFamily="2" charset="2"/>
              </a:rPr>
              <a:t>   - Often suffered unstable service to users</a:t>
            </a:r>
          </a:p>
          <a:p>
            <a:pPr marL="0" indent="0">
              <a:buNone/>
            </a:pPr>
            <a:r>
              <a:rPr lang="en-US" altLang="zh-CN" sz="29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altLang="zh-CN" sz="2900" dirty="0" smtClean="0">
                <a:solidFill>
                  <a:srgbClr val="0070C0"/>
                </a:solidFill>
                <a:sym typeface="Wingdings" pitchFamily="2" charset="2"/>
              </a:rPr>
              <a:t>   </a:t>
            </a:r>
            <a:r>
              <a:rPr lang="en-US" altLang="zh-CN" sz="2900" dirty="0" smtClean="0">
                <a:solidFill>
                  <a:srgbClr val="FF0000"/>
                </a:solidFill>
                <a:sym typeface="Wingdings" pitchFamily="2" charset="2"/>
              </a:rPr>
              <a:t>- P2P  CloudP2P</a:t>
            </a:r>
          </a:p>
          <a:p>
            <a:pPr marL="0" indent="0">
              <a:buNone/>
            </a:pPr>
            <a:endParaRPr lang="en-US" altLang="zh-CN" sz="2600" dirty="0">
              <a:sym typeface="Wingdings" pitchFamily="2" charset="2"/>
            </a:endParaRPr>
          </a:p>
          <a:p>
            <a:r>
              <a:rPr lang="en-US" altLang="zh-CN" dirty="0" err="1" smtClean="0">
                <a:sym typeface="Wingdings" pitchFamily="2" charset="2"/>
              </a:rPr>
              <a:t>Xunlei</a:t>
            </a:r>
            <a:r>
              <a:rPr lang="en-US" altLang="zh-CN" dirty="0" smtClean="0">
                <a:sym typeface="Wingdings" pitchFamily="2" charset="2"/>
              </a:rPr>
              <a:t> (Thunder), Xuanfeng (Cyclone)</a:t>
            </a:r>
          </a:p>
          <a:p>
            <a:pPr marL="0" indent="0">
              <a:buNone/>
            </a:pPr>
            <a:r>
              <a:rPr lang="en-US" altLang="zh-CN" sz="2900" dirty="0" smtClean="0">
                <a:sym typeface="Wingdings" pitchFamily="2" charset="2"/>
              </a:rPr>
              <a:t>    </a:t>
            </a:r>
            <a:r>
              <a:rPr lang="en-US" altLang="zh-CN" sz="2900" dirty="0" smtClean="0">
                <a:solidFill>
                  <a:srgbClr val="0070C0"/>
                </a:solidFill>
                <a:sym typeface="Wingdings" pitchFamily="2" charset="2"/>
              </a:rPr>
              <a:t>- Popular CloudP2P file sharing systems</a:t>
            </a:r>
          </a:p>
          <a:p>
            <a:pPr marL="0" indent="0">
              <a:buNone/>
            </a:pPr>
            <a:r>
              <a:rPr lang="en-US" altLang="zh-CN" sz="2900" dirty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US" altLang="zh-CN" sz="2900" dirty="0" smtClean="0">
                <a:solidFill>
                  <a:srgbClr val="0070C0"/>
                </a:solidFill>
                <a:sym typeface="Wingdings" pitchFamily="2" charset="2"/>
              </a:rPr>
              <a:t>   - millions of users per day</a:t>
            </a:r>
            <a:endParaRPr lang="zh-CN" altLang="en-US" sz="29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708920"/>
            <a:ext cx="1512168" cy="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979" y="1628800"/>
            <a:ext cx="177746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3861047"/>
            <a:ext cx="1585932" cy="52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0821" y="5589240"/>
            <a:ext cx="1782795" cy="61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http://www.rar1.com.cn/soft/UploadPic/2009-3/20093205281468044.gif"/>
          <p:cNvPicPr>
            <a:picLocks noChangeAspect="1" noChangeArrowheads="1"/>
          </p:cNvPicPr>
          <p:nvPr/>
        </p:nvPicPr>
        <p:blipFill>
          <a:blip r:embed="rId7" cstate="print"/>
          <a:srcRect l="26108" t="23334" r="26424" b="36665"/>
          <a:stretch>
            <a:fillRect/>
          </a:stretch>
        </p:blipFill>
        <p:spPr bwMode="auto">
          <a:xfrm>
            <a:off x="7383958" y="5085184"/>
            <a:ext cx="860450" cy="103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椭圆 10"/>
          <p:cNvSpPr/>
          <p:nvPr/>
        </p:nvSpPr>
        <p:spPr>
          <a:xfrm>
            <a:off x="7020271" y="5013176"/>
            <a:ext cx="1656185" cy="1141038"/>
          </a:xfrm>
          <a:prstGeom prst="ellipse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867" y="3861048"/>
            <a:ext cx="1454365" cy="51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675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707"/>
    </mc:Choice>
    <mc:Fallback xmlns="">
      <p:transition spd="slow" advTm="1047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</a:rPr>
              <a:t>Bandwidth Multiplier Effect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484784"/>
                <a:ext cx="8352928" cy="2736304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altLang="zh-CN" sz="3400" dirty="0" smtClean="0">
                    <a:solidFill>
                      <a:srgbClr val="FF0000"/>
                    </a:solidFill>
                  </a:rPr>
                  <a:t>Key strength of CloudP2P: </a:t>
                </a:r>
                <a:r>
                  <a:rPr lang="en-US" altLang="zh-CN" sz="3400" dirty="0"/>
                  <a:t>Bandwidth multiplier effect</a:t>
                </a:r>
                <a:endParaRPr lang="en-US" altLang="zh-CN" sz="34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sz="2900" dirty="0" smtClean="0"/>
                  <a:t>    </a:t>
                </a:r>
                <a:r>
                  <a:rPr lang="en-US" altLang="zh-CN" sz="2600" dirty="0" smtClean="0">
                    <a:solidFill>
                      <a:srgbClr val="0070C0"/>
                    </a:solidFill>
                  </a:rPr>
                  <a:t>- By </a:t>
                </a:r>
                <a:r>
                  <a:rPr lang="en-US" altLang="zh-CN" sz="2600" dirty="0">
                    <a:solidFill>
                      <a:srgbClr val="0070C0"/>
                    </a:solidFill>
                  </a:rPr>
                  <a:t>allocating a </a:t>
                </a:r>
                <a:r>
                  <a:rPr lang="en-US" altLang="zh-CN" sz="2600" dirty="0" smtClean="0">
                    <a:solidFill>
                      <a:srgbClr val="0070C0"/>
                    </a:solidFill>
                  </a:rPr>
                  <a:t>proper portion of cloud </a:t>
                </a:r>
                <a:r>
                  <a:rPr lang="en-US" altLang="zh-CN" sz="2600" dirty="0">
                    <a:solidFill>
                      <a:srgbClr val="0070C0"/>
                    </a:solidFill>
                  </a:rPr>
                  <a:t>bandwidth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6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600" dirty="0">
                    <a:solidFill>
                      <a:srgbClr val="0070C0"/>
                    </a:solidFill>
                  </a:rPr>
                  <a:t>to a peer swarm </a:t>
                </a:r>
                <a:r>
                  <a:rPr lang="en-US" altLang="zh-CN" sz="2600" i="1" dirty="0" err="1">
                    <a:solidFill>
                      <a:srgbClr val="0070C0"/>
                    </a:solidFill>
                  </a:rPr>
                  <a:t>i</a:t>
                </a:r>
                <a:r>
                  <a:rPr lang="en-US" altLang="zh-CN" sz="26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600" dirty="0" smtClean="0">
                    <a:solidFill>
                      <a:srgbClr val="0070C0"/>
                    </a:solidFill>
                  </a:rPr>
                  <a:t>to </a:t>
                </a:r>
                <a:r>
                  <a:rPr lang="en-US" altLang="zh-CN" sz="2600" dirty="0">
                    <a:solidFill>
                      <a:srgbClr val="0070C0"/>
                    </a:solidFill>
                  </a:rPr>
                  <a:t>seed the </a:t>
                </a:r>
                <a:r>
                  <a:rPr lang="en-US" altLang="zh-CN" sz="2600" dirty="0" smtClean="0">
                    <a:solidFill>
                      <a:srgbClr val="0070C0"/>
                    </a:solidFill>
                  </a:rPr>
                  <a:t>content,</a:t>
                </a:r>
              </a:p>
              <a:p>
                <a:pPr marL="0" indent="0">
                  <a:buNone/>
                </a:pPr>
                <a:r>
                  <a:rPr lang="en-US" altLang="zh-CN" sz="26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600" dirty="0" smtClean="0">
                    <a:solidFill>
                      <a:srgbClr val="0070C0"/>
                    </a:solidFill>
                  </a:rPr>
                  <a:t>   - CloudP2P </a:t>
                </a:r>
                <a:r>
                  <a:rPr lang="en-US" altLang="zh-CN" sz="2600" dirty="0">
                    <a:solidFill>
                      <a:srgbClr val="0070C0"/>
                    </a:solidFill>
                  </a:rPr>
                  <a:t>can attain a higher </a:t>
                </a:r>
                <a:r>
                  <a:rPr lang="en-US" altLang="zh-CN" sz="2600" b="1" dirty="0">
                    <a:solidFill>
                      <a:srgbClr val="0070C0"/>
                    </a:solidFill>
                  </a:rPr>
                  <a:t>aggregate content </a:t>
                </a:r>
                <a:r>
                  <a:rPr lang="en-US" altLang="zh-CN" sz="2600" b="1" dirty="0" smtClean="0">
                    <a:solidFill>
                      <a:srgbClr val="0070C0"/>
                    </a:solidFill>
                  </a:rPr>
                  <a:t>distribution bandwidth</a:t>
                </a:r>
                <a:r>
                  <a:rPr lang="en-US" altLang="zh-CN" sz="26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600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altLang="zh-CN" sz="26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600" dirty="0" smtClean="0">
                    <a:solidFill>
                      <a:srgbClr val="0070C0"/>
                    </a:solidFill>
                  </a:rPr>
                  <a:t>   - since peers </a:t>
                </a:r>
                <a:r>
                  <a:rPr lang="en-US" altLang="zh-CN" sz="2600" dirty="0">
                    <a:solidFill>
                      <a:srgbClr val="0070C0"/>
                    </a:solidFill>
                  </a:rPr>
                  <a:t>exchange data and </a:t>
                </a:r>
                <a:r>
                  <a:rPr lang="en-US" altLang="zh-CN" sz="2600" dirty="0" smtClean="0">
                    <a:solidFill>
                      <a:srgbClr val="0070C0"/>
                    </a:solidFill>
                  </a:rPr>
                  <a:t>distribute </a:t>
                </a:r>
                <a:r>
                  <a:rPr lang="en-US" altLang="zh-CN" sz="2600" dirty="0">
                    <a:solidFill>
                      <a:srgbClr val="0070C0"/>
                    </a:solidFill>
                  </a:rPr>
                  <a:t>content among </a:t>
                </a:r>
                <a:r>
                  <a:rPr lang="en-US" altLang="zh-CN" sz="2600" dirty="0" smtClean="0">
                    <a:solidFill>
                      <a:srgbClr val="0070C0"/>
                    </a:solidFill>
                  </a:rPr>
                  <a:t>themselves.</a:t>
                </a:r>
              </a:p>
              <a:p>
                <a:pPr marL="0" indent="0">
                  <a:buNone/>
                </a:pPr>
                <a:r>
                  <a:rPr lang="en-US" altLang="zh-CN" sz="2600" dirty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600" dirty="0" smtClean="0">
                    <a:solidFill>
                      <a:srgbClr val="0070C0"/>
                    </a:solidFill>
                  </a:rPr>
                  <a:t>   - Bandwidth multiplier of peer swarm </a:t>
                </a:r>
                <a:r>
                  <a:rPr lang="en-US" altLang="zh-CN" sz="2600" i="1" dirty="0" err="1" smtClean="0">
                    <a:solidFill>
                      <a:srgbClr val="0070C0"/>
                    </a:solidFill>
                  </a:rPr>
                  <a:t>i</a:t>
                </a:r>
                <a:r>
                  <a:rPr lang="en-US" altLang="zh-CN" sz="26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6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6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6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26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6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6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6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sz="2600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sz="2600" dirty="0">
                    <a:solidFill>
                      <a:srgbClr val="0070C0"/>
                    </a:solidFill>
                  </a:rPr>
                  <a:t>    - </a:t>
                </a:r>
                <a:r>
                  <a:rPr lang="en-US" altLang="zh-CN" sz="2600" b="1" dirty="0" smtClean="0">
                    <a:solidFill>
                      <a:srgbClr val="0070C0"/>
                    </a:solidFill>
                  </a:rPr>
                  <a:t>Overall</a:t>
                </a:r>
                <a:r>
                  <a:rPr lang="en-US" altLang="zh-CN" sz="26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600" b="1" dirty="0" smtClean="0">
                    <a:solidFill>
                      <a:srgbClr val="0070C0"/>
                    </a:solidFill>
                  </a:rPr>
                  <a:t>Bandwidth </a:t>
                </a:r>
                <a:r>
                  <a:rPr lang="en-US" altLang="zh-CN" sz="2600" b="1" dirty="0">
                    <a:solidFill>
                      <a:srgbClr val="0070C0"/>
                    </a:solidFill>
                  </a:rPr>
                  <a:t>multiplier of </a:t>
                </a:r>
                <a:r>
                  <a:rPr lang="en-US" altLang="zh-CN" sz="2600" b="1" dirty="0" smtClean="0">
                    <a:solidFill>
                      <a:srgbClr val="0070C0"/>
                    </a:solidFill>
                  </a:rPr>
                  <a:t>the whole system</a:t>
                </a:r>
                <a:r>
                  <a:rPr lang="en-US" altLang="zh-CN" sz="26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6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CN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𝐷</m:t>
                        </m:r>
                      </m:num>
                      <m:den>
                        <m:r>
                          <a:rPr lang="en-US" altLang="zh-CN" sz="26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den>
                    </m:f>
                  </m:oMath>
                </a14:m>
                <a:endParaRPr lang="en-US" altLang="zh-CN" sz="26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altLang="zh-CN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484784"/>
                <a:ext cx="8352928" cy="2736304"/>
              </a:xfrm>
              <a:blipFill rotWithShape="1">
                <a:blip r:embed="rId3"/>
                <a:stretch>
                  <a:fillRect l="-1168" t="-44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标注 3"/>
              <p:cNvSpPr/>
              <p:nvPr/>
            </p:nvSpPr>
            <p:spPr>
              <a:xfrm>
                <a:off x="7236296" y="3140968"/>
                <a:ext cx="1224136" cy="666854"/>
              </a:xfrm>
              <a:prstGeom prst="wedgeRectCallout">
                <a:avLst>
                  <a:gd name="adj1" fmla="val -88874"/>
                  <a:gd name="adj2" fmla="val 4556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>
                        <a:solidFill>
                          <a:srgbClr val="0070C0"/>
                        </a:solidFill>
                        <a:latin typeface="Cambria Math"/>
                      </a:rPr>
                      <m:t>D</m:t>
                    </m:r>
                    <m:r>
                      <a:rPr lang="en-US" altLang="zh-CN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solidFill>
                          <a:srgbClr val="0070C0"/>
                        </a:solidFill>
                        <a:latin typeface="Cambria Math"/>
                      </a:rPr>
                      <m:t>S</m:t>
                    </m:r>
                    <m:r>
                      <a:rPr lang="en-US" altLang="zh-CN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标注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3140968"/>
                <a:ext cx="1224136" cy="666854"/>
              </a:xfrm>
              <a:prstGeom prst="wedgeRectCallout">
                <a:avLst>
                  <a:gd name="adj1" fmla="val -88874"/>
                  <a:gd name="adj2" fmla="val 45560"/>
                </a:avLst>
              </a:prstGeom>
              <a:blipFill rotWithShape="1">
                <a:blip r:embed="rId4"/>
                <a:stretch>
                  <a:fillRect t="-60526" r="-23239" b="-947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049" y="4365104"/>
            <a:ext cx="326953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59" y="4107245"/>
            <a:ext cx="520448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OBAP </a:t>
            </a:r>
            <a:r>
              <a:rPr lang="en-US" altLang="zh-CN" sz="2000" dirty="0"/>
              <a:t>(Optimal Bandwidth Allocation Problem)</a:t>
            </a:r>
            <a:endParaRPr lang="en-US" altLang="zh-CN" sz="2400" dirty="0"/>
          </a:p>
          <a:p>
            <a:r>
              <a:rPr lang="en-US" altLang="zh-CN" dirty="0" smtClean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- A major problem in the design of </a:t>
            </a:r>
            <a:r>
              <a:rPr lang="en-US" altLang="zh-CN" dirty="0" smtClean="0">
                <a:solidFill>
                  <a:srgbClr val="0070C0"/>
                </a:solidFill>
              </a:rPr>
              <a:t>CloudP2P</a:t>
            </a:r>
            <a:endParaRPr lang="en-US" altLang="zh-CN" dirty="0">
              <a:solidFill>
                <a:srgbClr val="0070C0"/>
              </a:solidFill>
            </a:endParaRPr>
          </a:p>
          <a:p>
            <a:r>
              <a:rPr lang="en-US" altLang="zh-CN" dirty="0" smtClean="0">
                <a:solidFill>
                  <a:srgbClr val="0070C0"/>
                </a:solidFill>
              </a:rPr>
              <a:t> </a:t>
            </a:r>
            <a:r>
              <a:rPr lang="en-US" altLang="zh-CN" dirty="0">
                <a:solidFill>
                  <a:srgbClr val="0070C0"/>
                </a:solidFill>
              </a:rPr>
              <a:t>- How to allocate cloud bandwidth to peer swarms so as to </a:t>
            </a:r>
            <a:r>
              <a:rPr lang="en-US" altLang="zh-CN" dirty="0">
                <a:solidFill>
                  <a:srgbClr val="FF0000"/>
                </a:solidFill>
              </a:rPr>
              <a:t>maximize the overall bandwidth multiplier effect </a:t>
            </a:r>
            <a:r>
              <a:rPr lang="en-US" altLang="zh-CN" dirty="0">
                <a:solidFill>
                  <a:srgbClr val="0070C0"/>
                </a:solidFill>
              </a:rPr>
              <a:t>of the </a:t>
            </a:r>
            <a:r>
              <a:rPr lang="en-US" altLang="zh-CN" dirty="0" smtClean="0">
                <a:solidFill>
                  <a:srgbClr val="0070C0"/>
                </a:solidFill>
              </a:rPr>
              <a:t>whole system</a:t>
            </a:r>
            <a:r>
              <a:rPr lang="en-US" altLang="zh-CN" dirty="0">
                <a:solidFill>
                  <a:srgbClr val="0070C0"/>
                </a:solidFill>
              </a:rPr>
              <a:t>?</a:t>
            </a:r>
            <a:endParaRPr lang="zh-CN" altLang="en-US" dirty="0">
              <a:solidFill>
                <a:srgbClr val="0070C0"/>
              </a:solidFill>
            </a:endParaRPr>
          </a:p>
          <a:p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7812360" y="4356393"/>
            <a:ext cx="2526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zh-CN" alt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72400" y="4941168"/>
            <a:ext cx="2526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zh-CN" alt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7324498" y="5517232"/>
            <a:ext cx="2526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zh-CN" alt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263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637"/>
    </mc:Choice>
    <mc:Fallback xmlns="">
      <p:transition spd="slow" advTm="806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0522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C00000"/>
                </a:solidFill>
              </a:rPr>
              <a:t>A Simple Example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42789"/>
            <a:ext cx="63341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1560" y="4293096"/>
                <a:ext cx="3312368" cy="1822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Cloud-based</a:t>
                </a:r>
              </a:p>
              <a:p>
                <a:r>
                  <a:rPr lang="en-US" altLang="zh-CN" sz="2000" dirty="0" smtClean="0">
                    <a:solidFill>
                      <a:srgbClr val="0070C0"/>
                    </a:solidFill>
                  </a:rPr>
                  <a:t>- Each user only downloads content from the cloud</a:t>
                </a:r>
              </a:p>
              <a:p>
                <a:r>
                  <a:rPr lang="en-US" altLang="zh-CN" sz="2000" dirty="0" smtClean="0">
                    <a:solidFill>
                      <a:srgbClr val="0070C0"/>
                    </a:solidFill>
                  </a:rPr>
                  <a:t>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𝐷</m:t>
                        </m:r>
                      </m:num>
                      <m:den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den>
                    </m:f>
                  </m:oMath>
                </a14:m>
                <a:r>
                  <a:rPr lang="zh-CN" alt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000" dirty="0" smtClean="0">
                    <a:solidFill>
                      <a:srgbClr val="0070C0"/>
                    </a:solidFill>
                  </a:rPr>
                  <a:t>is always 1.0</a:t>
                </a:r>
              </a:p>
              <a:p>
                <a:r>
                  <a:rPr lang="en-US" altLang="zh-CN" sz="2000" dirty="0" smtClean="0">
                    <a:solidFill>
                      <a:srgbClr val="0070C0"/>
                    </a:solidFill>
                  </a:rPr>
                  <a:t>- </a:t>
                </a:r>
                <a:r>
                  <a:rPr lang="en-US" altLang="zh-CN" sz="2000" i="1" dirty="0" smtClean="0">
                    <a:solidFill>
                      <a:srgbClr val="0070C0"/>
                    </a:solidFill>
                  </a:rPr>
                  <a:t>D</a:t>
                </a:r>
                <a:r>
                  <a:rPr lang="en-US" altLang="zh-CN" sz="2000" dirty="0" smtClean="0">
                    <a:solidFill>
                      <a:srgbClr val="0070C0"/>
                    </a:solidFill>
                  </a:rPr>
                  <a:t> grows linearly with </a:t>
                </a:r>
                <a:r>
                  <a:rPr lang="en-US" altLang="zh-CN" sz="2000" i="1" dirty="0" smtClean="0">
                    <a:solidFill>
                      <a:srgbClr val="0070C0"/>
                    </a:solidFill>
                  </a:rPr>
                  <a:t>S</a:t>
                </a:r>
                <a:endParaRPr lang="zh-CN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293096"/>
                <a:ext cx="3312368" cy="1822487"/>
              </a:xfrm>
              <a:prstGeom prst="rect">
                <a:avLst/>
              </a:prstGeom>
              <a:blipFill rotWithShape="1">
                <a:blip r:embed="rId4"/>
                <a:stretch>
                  <a:fillRect l="-2757" t="-2676" b="-50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标注 5"/>
              <p:cNvSpPr/>
              <p:nvPr/>
            </p:nvSpPr>
            <p:spPr>
              <a:xfrm flipH="1">
                <a:off x="467544" y="332656"/>
                <a:ext cx="1512168" cy="666854"/>
              </a:xfrm>
              <a:prstGeom prst="wedgeRectCallout">
                <a:avLst>
                  <a:gd name="adj1" fmla="val -107640"/>
                  <a:gd name="adj2" fmla="val 159040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1600" smtClean="0">
                        <a:solidFill>
                          <a:schemeClr val="tx1"/>
                        </a:solidFill>
                        <a:latin typeface="Cambria Math"/>
                      </a:rPr>
                      <m:t>D</m:t>
                    </m:r>
                    <m:r>
                      <a:rPr lang="en-US" altLang="zh-CN" sz="16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=?</m:t>
                    </m:r>
                  </m:oMath>
                </a14:m>
                <a:r>
                  <a:rPr lang="en-US" altLang="zh-CN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6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𝐒</m:t>
                    </m:r>
                    <m:r>
                      <a:rPr lang="en-US" altLang="zh-CN" sz="1600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1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𝑺</m:t>
                            </m:r>
                          </m:e>
                          <m:sub>
                            <m:r>
                              <a:rPr lang="en-US" altLang="zh-CN" sz="1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altLang="zh-CN" sz="1600" b="1" i="1" smtClean="0">
                        <a:solidFill>
                          <a:schemeClr val="tx1"/>
                        </a:solidFill>
                        <a:latin typeface="Cambria Math"/>
                      </a:rPr>
                      <m:t>𝟏𝟐</m:t>
                    </m:r>
                  </m:oMath>
                </a14:m>
                <a:endParaRPr lang="en-US" altLang="zh-CN" sz="16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标注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67544" y="332656"/>
                <a:ext cx="1512168" cy="666854"/>
              </a:xfrm>
              <a:prstGeom prst="wedgeRectCallout">
                <a:avLst>
                  <a:gd name="adj1" fmla="val -107640"/>
                  <a:gd name="adj2" fmla="val 159040"/>
                </a:avLst>
              </a:prstGeom>
              <a:blipFill rotWithShape="1">
                <a:blip r:embed="rId5"/>
                <a:stretch>
                  <a:fillRect t="-2241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851920" y="4293096"/>
                <a:ext cx="4536504" cy="260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/>
                  <a:t>CloudP2P</a:t>
                </a:r>
              </a:p>
              <a:p>
                <a:r>
                  <a:rPr lang="en-US" altLang="zh-CN" sz="2000" dirty="0" smtClean="0">
                    <a:solidFill>
                      <a:srgbClr val="0070C0"/>
                    </a:solidFill>
                  </a:rPr>
                  <a:t>- 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D</a:t>
                </a:r>
                <a:r>
                  <a:rPr lang="en-US" altLang="zh-CN" sz="2000" dirty="0" smtClean="0">
                    <a:solidFill>
                      <a:srgbClr val="0070C0"/>
                    </a:solidFill>
                  </a:rPr>
                  <a:t>ata 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exchange among </a:t>
                </a:r>
                <a:r>
                  <a:rPr lang="en-US" altLang="zh-CN" sz="2000" dirty="0" smtClean="0">
                    <a:solidFill>
                      <a:srgbClr val="0070C0"/>
                    </a:solidFill>
                  </a:rPr>
                  <a:t>peers 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“</a:t>
                </a:r>
                <a:r>
                  <a:rPr lang="en-US" altLang="zh-CN" sz="2000" dirty="0">
                    <a:solidFill>
                      <a:srgbClr val="C00000"/>
                    </a:solidFill>
                  </a:rPr>
                  <a:t>multiply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” the upload bandwidth of cloud servers</a:t>
                </a:r>
                <a:endParaRPr lang="en-US" altLang="zh-CN" sz="2000" dirty="0" smtClean="0">
                  <a:solidFill>
                    <a:srgbClr val="0070C0"/>
                  </a:solidFill>
                </a:endParaRPr>
              </a:p>
              <a:p>
                <a:r>
                  <a:rPr lang="en-US" altLang="zh-CN" sz="2000" dirty="0" smtClean="0">
                    <a:solidFill>
                      <a:srgbClr val="0070C0"/>
                    </a:solidFill>
                  </a:rPr>
                  <a:t>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𝐷</m:t>
                        </m:r>
                      </m:num>
                      <m:den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den>
                    </m:f>
                  </m:oMath>
                </a14:m>
                <a:r>
                  <a:rPr lang="zh-CN" altLang="en-US" sz="20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altLang="zh-CN" sz="2000" dirty="0" smtClean="0">
                    <a:solidFill>
                      <a:srgbClr val="0070C0"/>
                    </a:solidFill>
                  </a:rPr>
                  <a:t>can be much larger than 1.0</a:t>
                </a:r>
              </a:p>
              <a:p>
                <a:r>
                  <a:rPr lang="en-US" altLang="zh-CN" sz="2000" dirty="0" smtClean="0">
                    <a:solidFill>
                      <a:srgbClr val="0070C0"/>
                    </a:solidFill>
                  </a:rPr>
                  <a:t>- </a:t>
                </a:r>
                <a:r>
                  <a:rPr lang="en-US" altLang="zh-CN" sz="2000" i="1" dirty="0" smtClean="0">
                    <a:solidFill>
                      <a:srgbClr val="0070C0"/>
                    </a:solidFill>
                  </a:rPr>
                  <a:t>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i="1" dirty="0" smtClean="0">
                    <a:solidFill>
                      <a:srgbClr val="0070C0"/>
                    </a:solidFill>
                  </a:rPr>
                  <a:t>)</a:t>
                </a:r>
                <a:r>
                  <a:rPr lang="en-US" altLang="zh-CN" sz="2000" dirty="0" smtClean="0">
                    <a:solidFill>
                      <a:srgbClr val="0070C0"/>
                    </a:solidFill>
                  </a:rPr>
                  <a:t> grows </a:t>
                </a:r>
                <a:r>
                  <a:rPr lang="en-US" altLang="zh-CN" sz="2000" dirty="0" smtClean="0">
                    <a:solidFill>
                      <a:srgbClr val="C00000"/>
                    </a:solidFill>
                  </a:rPr>
                  <a:t>nonlinearly</a:t>
                </a:r>
                <a:r>
                  <a:rPr lang="en-US" altLang="zh-CN" sz="2000" dirty="0" smtClean="0">
                    <a:solidFill>
                      <a:srgbClr val="0070C0"/>
                    </a:solidFill>
                  </a:rPr>
                  <a:t> with </a:t>
                </a:r>
                <a:r>
                  <a:rPr lang="en-US" altLang="zh-CN" sz="2000" i="1" dirty="0" smtClean="0">
                    <a:solidFill>
                      <a:srgbClr val="0070C0"/>
                    </a:solidFill>
                  </a:rPr>
                  <a:t>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000" i="1" dirty="0" smtClean="0">
                    <a:solidFill>
                      <a:srgbClr val="0070C0"/>
                    </a:solidFill>
                  </a:rPr>
                  <a:t>)</a:t>
                </a:r>
                <a:endParaRPr lang="en-US" altLang="zh-CN" sz="2000" dirty="0" smtClean="0">
                  <a:solidFill>
                    <a:srgbClr val="0070C0"/>
                  </a:solidFill>
                </a:endParaRPr>
              </a:p>
              <a:p>
                <a:r>
                  <a:rPr lang="en-US" altLang="zh-CN" sz="2000" dirty="0" smtClean="0">
                    <a:solidFill>
                      <a:srgbClr val="0070C0"/>
                    </a:solidFill>
                  </a:rPr>
                  <a:t>- </a:t>
                </a:r>
                <a:r>
                  <a:rPr lang="en-US" altLang="zh-CN" sz="2000" dirty="0">
                    <a:solidFill>
                      <a:srgbClr val="0070C0"/>
                    </a:solidFill>
                  </a:rPr>
                  <a:t>M</a:t>
                </a:r>
                <a:r>
                  <a:rPr lang="en-US" altLang="zh-CN" sz="2000" dirty="0" smtClean="0">
                    <a:solidFill>
                      <a:srgbClr val="0070C0"/>
                    </a:solidFill>
                  </a:rPr>
                  <a:t>ust consider the </a:t>
                </a:r>
                <a:r>
                  <a:rPr lang="en-US" altLang="zh-CN" sz="2000" dirty="0" smtClean="0">
                    <a:solidFill>
                      <a:srgbClr val="C00000"/>
                    </a:solidFill>
                  </a:rPr>
                  <a:t>marginal utility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0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𝜕</m:t>
                            </m:r>
                            <m: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000" dirty="0" smtClean="0">
                    <a:solidFill>
                      <a:srgbClr val="C00000"/>
                    </a:solidFill>
                  </a:rPr>
                  <a:t>)</a:t>
                </a:r>
                <a:r>
                  <a:rPr lang="en-US" altLang="zh-CN" sz="2000" dirty="0" smtClean="0">
                    <a:solidFill>
                      <a:srgbClr val="0070C0"/>
                    </a:solidFill>
                  </a:rPr>
                  <a:t> of cloud bandwidth allocation</a:t>
                </a:r>
                <a:endParaRPr lang="zh-CN" alt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293096"/>
                <a:ext cx="4536504" cy="2607317"/>
              </a:xfrm>
              <a:prstGeom prst="rect">
                <a:avLst/>
              </a:prstGeom>
              <a:blipFill rotWithShape="1">
                <a:blip r:embed="rId6"/>
                <a:stretch>
                  <a:fillRect l="-2151" t="-1869" b="-37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标注 7"/>
              <p:cNvSpPr/>
              <p:nvPr/>
            </p:nvSpPr>
            <p:spPr>
              <a:xfrm flipH="1">
                <a:off x="7092280" y="188640"/>
                <a:ext cx="1944216" cy="1575792"/>
              </a:xfrm>
              <a:prstGeom prst="wedgeRectCallout">
                <a:avLst>
                  <a:gd name="adj1" fmla="val 191278"/>
                  <a:gd name="adj2" fmla="val 48201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 smtClean="0">
                    <a:solidFill>
                      <a:srgbClr val="0000FF"/>
                    </a:solidFill>
                    <a:latin typeface="Cambria Math"/>
                  </a:rPr>
                  <a:t>Blue Allocation scheme (1,2,3):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𝐷</m:t>
                        </m:r>
                      </m:num>
                      <m:den>
                        <m: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𝑆</m:t>
                        </m:r>
                      </m:den>
                    </m:f>
                    <m:r>
                      <a:rPr lang="en-US" altLang="zh-CN" sz="2000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CN" sz="2000" dirty="0" smtClean="0">
                    <a:solidFill>
                      <a:srgbClr val="0000FF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CN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CN" sz="20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US" altLang="zh-CN" sz="2000" i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CN" sz="2000" dirty="0" smtClean="0">
                    <a:solidFill>
                      <a:srgbClr val="0000FF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23+17+12</m:t>
                        </m:r>
                      </m:num>
                      <m:den>
                        <m:r>
                          <a:rPr lang="en-US" altLang="zh-CN" sz="2000" b="0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3+4+5</m:t>
                        </m:r>
                      </m:den>
                    </m:f>
                    <m:r>
                      <a:rPr lang="en-US" altLang="zh-CN" sz="2000" b="0" i="1" smtClean="0">
                        <a:solidFill>
                          <a:srgbClr val="0000FF"/>
                        </a:solidFill>
                        <a:latin typeface="Cambria Math"/>
                      </a:rPr>
                      <m:t>=4.33</m:t>
                    </m:r>
                  </m:oMath>
                </a14:m>
                <a:endParaRPr lang="en-US" altLang="zh-CN" sz="2000" dirty="0" smtClean="0">
                  <a:solidFill>
                    <a:srgbClr val="0000FF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8" name="矩形标注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92280" y="188640"/>
                <a:ext cx="1944216" cy="1575792"/>
              </a:xfrm>
              <a:prstGeom prst="wedgeRectCallout">
                <a:avLst>
                  <a:gd name="adj1" fmla="val 191278"/>
                  <a:gd name="adj2" fmla="val 48201"/>
                </a:avLst>
              </a:prstGeom>
              <a:blipFill rotWithShape="1">
                <a:blip r:embed="rId7"/>
                <a:stretch>
                  <a:fillRect t="-3435" r="-9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标注 8"/>
              <p:cNvSpPr/>
              <p:nvPr/>
            </p:nvSpPr>
            <p:spPr>
              <a:xfrm flipH="1">
                <a:off x="7092280" y="2573288"/>
                <a:ext cx="1944216" cy="1575792"/>
              </a:xfrm>
              <a:prstGeom prst="wedgeRectCallout">
                <a:avLst>
                  <a:gd name="adj1" fmla="val 174519"/>
                  <a:gd name="adj2" fmla="val -67188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dirty="0" smtClean="0">
                    <a:solidFill>
                      <a:srgbClr val="C00000"/>
                    </a:solidFill>
                    <a:latin typeface="Cambria Math"/>
                  </a:rPr>
                  <a:t>Red Allocation scheme (4,5,6):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𝐷</m:t>
                        </m:r>
                      </m:num>
                      <m:den>
                        <m: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𝑆</m:t>
                        </m:r>
                      </m:den>
                    </m:f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CN" sz="2000" dirty="0" smtClean="0">
                    <a:solidFill>
                      <a:srgbClr val="C0000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CN" sz="20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US" altLang="zh-CN" sz="200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altLang="zh-CN" sz="2000" dirty="0" smtClean="0">
                    <a:solidFill>
                      <a:srgbClr val="C00000"/>
                    </a:solidFill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16+15+15</m:t>
                        </m:r>
                      </m:num>
                      <m:den>
                        <m:r>
                          <a:rPr lang="en-US" altLang="zh-CN" sz="20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2+3.3+6.7</m:t>
                        </m:r>
                      </m:den>
                    </m:f>
                    <m:r>
                      <a:rPr lang="en-US" altLang="zh-CN" sz="2000" b="0" i="1" smtClean="0">
                        <a:solidFill>
                          <a:srgbClr val="C00000"/>
                        </a:solidFill>
                        <a:latin typeface="Cambria Math"/>
                      </a:rPr>
                      <m:t>=3.83</m:t>
                    </m:r>
                  </m:oMath>
                </a14:m>
                <a:endParaRPr lang="en-US" altLang="zh-CN" sz="2000" dirty="0" smtClean="0">
                  <a:solidFill>
                    <a:srgbClr val="C00000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9" name="矩形标注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092280" y="2573288"/>
                <a:ext cx="1944216" cy="1575792"/>
              </a:xfrm>
              <a:prstGeom prst="wedgeRectCallout">
                <a:avLst>
                  <a:gd name="adj1" fmla="val 174519"/>
                  <a:gd name="adj2" fmla="val -67188"/>
                </a:avLst>
              </a:prstGeom>
              <a:blipFill rotWithShape="1">
                <a:blip r:embed="rId8"/>
                <a:stretch>
                  <a:fillRect r="-27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标注 9"/>
          <p:cNvSpPr/>
          <p:nvPr/>
        </p:nvSpPr>
        <p:spPr>
          <a:xfrm flipH="1">
            <a:off x="6237515" y="4797152"/>
            <a:ext cx="2654964" cy="1728192"/>
          </a:xfrm>
          <a:prstGeom prst="wedgeRectCallout">
            <a:avLst>
              <a:gd name="adj1" fmla="val 128411"/>
              <a:gd name="adj2" fmla="val -15628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chemeClr val="tx1"/>
                </a:solidFill>
              </a:rPr>
              <a:t>Intuitively, we find </a:t>
            </a:r>
            <a:r>
              <a:rPr lang="en-US" altLang="zh-CN" dirty="0">
                <a:solidFill>
                  <a:srgbClr val="FF0000"/>
                </a:solidFill>
              </a:rPr>
              <a:t>larger </a:t>
            </a:r>
            <a:r>
              <a:rPr lang="en-US" altLang="zh-CN" dirty="0" smtClean="0">
                <a:solidFill>
                  <a:srgbClr val="FF0000"/>
                </a:solidFill>
              </a:rPr>
              <a:t>bandwidth multiplier </a:t>
            </a:r>
            <a:r>
              <a:rPr lang="en-US" altLang="zh-CN" dirty="0">
                <a:solidFill>
                  <a:srgbClr val="FF0000"/>
                </a:solidFill>
              </a:rPr>
              <a:t>implies more balanced marginal utilities among </a:t>
            </a:r>
            <a:r>
              <a:rPr lang="en-US" altLang="zh-CN" dirty="0" smtClean="0">
                <a:solidFill>
                  <a:srgbClr val="FF0000"/>
                </a:solidFill>
              </a:rPr>
              <a:t>peer swarms </a:t>
            </a:r>
            <a:r>
              <a:rPr lang="en-US" altLang="zh-CN" dirty="0" smtClean="0">
                <a:solidFill>
                  <a:schemeClr val="tx1"/>
                </a:solidFill>
              </a:rPr>
              <a:t>(formally </a:t>
            </a:r>
            <a:r>
              <a:rPr lang="en-US" altLang="zh-CN" dirty="0">
                <a:solidFill>
                  <a:schemeClr val="tx1"/>
                </a:solidFill>
              </a:rPr>
              <a:t>proved </a:t>
            </a:r>
            <a:r>
              <a:rPr lang="en-US" altLang="zh-CN" dirty="0" smtClean="0">
                <a:solidFill>
                  <a:schemeClr val="tx1"/>
                </a:solidFill>
              </a:rPr>
              <a:t>in our paper)</a:t>
            </a:r>
            <a:endParaRPr lang="en-US" altLang="zh-CN" dirty="0" smtClean="0">
              <a:solidFill>
                <a:schemeClr val="tx1"/>
              </a:solidFill>
              <a:latin typeface="Cambria Math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963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777"/>
    </mc:Choice>
    <mc:Fallback xmlns="">
      <p:transition spd="slow" advTm="97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28800"/>
            <a:ext cx="2520280" cy="189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922114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solidFill>
                  <a:srgbClr val="C00000"/>
                </a:solidFill>
              </a:rPr>
              <a:t>Existing CloudP2P Bandwidth Allocation Algorithms </a:t>
            </a:r>
            <a:endParaRPr lang="zh-CN" altLang="en-US" sz="3200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Free-competitive algorithm</a:t>
            </a:r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en-US" altLang="zh-CN" dirty="0" smtClean="0">
                <a:solidFill>
                  <a:srgbClr val="0070C0"/>
                </a:solidFill>
              </a:rPr>
              <a:t>- All peers freely compete for cloud bandwidth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en-US" altLang="zh-CN" dirty="0" smtClean="0">
                <a:solidFill>
                  <a:srgbClr val="FF0000"/>
                </a:solidFill>
              </a:rPr>
              <a:t>- </a:t>
            </a:r>
            <a:r>
              <a:rPr lang="en-US" altLang="zh-CN" dirty="0">
                <a:solidFill>
                  <a:srgbClr val="FF0000"/>
                </a:solidFill>
              </a:rPr>
              <a:t>benefits those aggressive or selfish peer swarms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 smtClean="0"/>
              <a:t>Proportional-allocate algorithm</a:t>
            </a:r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en-US" altLang="zh-CN" dirty="0" smtClean="0">
                <a:solidFill>
                  <a:srgbClr val="0070C0"/>
                </a:solidFill>
              </a:rPr>
              <a:t>- Allocates more cloud </a:t>
            </a:r>
            <a:r>
              <a:rPr lang="en-US" altLang="zh-CN" dirty="0">
                <a:solidFill>
                  <a:srgbClr val="0070C0"/>
                </a:solidFill>
              </a:rPr>
              <a:t>bandwidth to </a:t>
            </a:r>
            <a:r>
              <a:rPr lang="en-US" altLang="zh-CN" dirty="0" smtClean="0">
                <a:solidFill>
                  <a:srgbClr val="0070C0"/>
                </a:solidFill>
              </a:rPr>
              <a:t>bigger swarm</a:t>
            </a:r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en-US" altLang="zh-CN" dirty="0" smtClean="0">
                <a:solidFill>
                  <a:srgbClr val="FF0000"/>
                </a:solidFill>
              </a:rPr>
              <a:t>- Ideal assumption: demand </a:t>
            </a:r>
            <a:r>
              <a:rPr lang="en-US" altLang="zh-CN" dirty="0">
                <a:solidFill>
                  <a:srgbClr val="FF0000"/>
                </a:solidFill>
              </a:rPr>
              <a:t>of cloud bandwidth </a:t>
            </a:r>
            <a:r>
              <a:rPr lang="en-US" altLang="zh-CN" dirty="0" smtClean="0">
                <a:solidFill>
                  <a:srgbClr val="FF0000"/>
                </a:solidFill>
              </a:rPr>
              <a:t>only depends on swarm scale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 smtClean="0"/>
              <a:t>AntFarm (NSDI’09)</a:t>
            </a:r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en-US" altLang="zh-CN" dirty="0" smtClean="0">
                <a:solidFill>
                  <a:srgbClr val="0070C0"/>
                </a:solidFill>
              </a:rPr>
              <a:t>- Allocates </a:t>
            </a:r>
            <a:r>
              <a:rPr lang="en-US" altLang="zh-CN" b="1" dirty="0" smtClean="0">
                <a:solidFill>
                  <a:srgbClr val="0070C0"/>
                </a:solidFill>
              </a:rPr>
              <a:t>seed peers</a:t>
            </a:r>
            <a:r>
              <a:rPr lang="en-US" altLang="zh-CN" dirty="0" smtClean="0">
                <a:solidFill>
                  <a:srgbClr val="0070C0"/>
                </a:solidFill>
              </a:rPr>
              <a:t>’ bandwidth to leechers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   - Does not consider the cloud bandwidth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 smtClean="0"/>
              <a:t>Ration (INFOCOM’08, TON’11)</a:t>
            </a:r>
          </a:p>
          <a:p>
            <a:pPr marL="0" indent="0">
              <a:buNone/>
            </a:pPr>
            <a:r>
              <a:rPr lang="en-US" altLang="zh-CN" dirty="0" smtClean="0"/>
              <a:t>    </a:t>
            </a:r>
            <a:r>
              <a:rPr lang="en-US" altLang="zh-CN" dirty="0" smtClean="0">
                <a:solidFill>
                  <a:srgbClr val="0070C0"/>
                </a:solidFill>
              </a:rPr>
              <a:t>- Allocates </a:t>
            </a:r>
            <a:r>
              <a:rPr lang="en-US" altLang="zh-CN" b="1" dirty="0" smtClean="0">
                <a:solidFill>
                  <a:srgbClr val="0070C0"/>
                </a:solidFill>
              </a:rPr>
              <a:t>cloud bandwidth</a:t>
            </a:r>
            <a:r>
              <a:rPr lang="en-US" altLang="zh-CN" dirty="0" smtClean="0">
                <a:solidFill>
                  <a:srgbClr val="0070C0"/>
                </a:solidFill>
              </a:rPr>
              <a:t> to leechers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en-US" altLang="zh-CN" dirty="0" smtClean="0">
                <a:solidFill>
                  <a:srgbClr val="FF0000"/>
                </a:solidFill>
              </a:rPr>
              <a:t>- Does not consider the seed peers’ bandwidth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739" y="1196752"/>
            <a:ext cx="1658362" cy="58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://pica.nipic.com/2007-08-07/20078783240411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566557"/>
            <a:ext cx="1512168" cy="1432023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762804"/>
            <a:ext cx="1895040" cy="60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右箭头 8"/>
          <p:cNvSpPr/>
          <p:nvPr/>
        </p:nvSpPr>
        <p:spPr>
          <a:xfrm rot="1343694">
            <a:off x="5775794" y="5174920"/>
            <a:ext cx="997743" cy="81628"/>
          </a:xfrm>
          <a:prstGeom prst="rightArrow">
            <a:avLst>
              <a:gd name="adj1" fmla="val 50000"/>
              <a:gd name="adj2" fmla="val 522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 rot="20383470">
            <a:off x="5774400" y="5831596"/>
            <a:ext cx="997743" cy="81628"/>
          </a:xfrm>
          <a:prstGeom prst="rightArrow">
            <a:avLst>
              <a:gd name="adj1" fmla="val 50000"/>
              <a:gd name="adj2" fmla="val 522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6876256" y="5157192"/>
            <a:ext cx="2130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Both good works on CloudP2P bandwidth allocation!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6083572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What’s the </a:t>
            </a:r>
            <a:r>
              <a:rPr lang="en-US" altLang="zh-CN" dirty="0" smtClean="0">
                <a:solidFill>
                  <a:srgbClr val="FF0000"/>
                </a:solidFill>
              </a:rPr>
              <a:t>value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of our work?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818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166"/>
    </mc:Choice>
    <mc:Fallback xmlns="">
      <p:transition spd="slow" advTm="781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</a:rPr>
              <a:t>Our work vs. AntFarm &amp; Ration</a:t>
            </a:r>
            <a:endParaRPr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194514"/>
              </p:ext>
            </p:extLst>
          </p:nvPr>
        </p:nvGraphicFramePr>
        <p:xfrm>
          <a:off x="323529" y="1052736"/>
          <a:ext cx="8568951" cy="4709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1"/>
                <a:gridCol w="1728192"/>
                <a:gridCol w="2592288"/>
                <a:gridCol w="2520280"/>
              </a:tblGrid>
              <a:tr h="523404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AntFarm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Ration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FIFA (Our work)</a:t>
                      </a:r>
                      <a:endParaRPr lang="zh-CN" altLang="en-US" dirty="0"/>
                    </a:p>
                  </a:txBody>
                  <a:tcPr anchor="ctr" anchorCtr="1"/>
                </a:tc>
              </a:tr>
              <a:tr h="96468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Working environment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Pure</a:t>
                      </a:r>
                      <a:r>
                        <a:rPr lang="en-US" altLang="zh-CN" baseline="0" dirty="0" smtClean="0">
                          <a:solidFill>
                            <a:srgbClr val="FF0000"/>
                          </a:solidFill>
                        </a:rPr>
                        <a:t> P2P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CloudP2P live TV streaming </a:t>
                      </a:r>
                      <a:r>
                        <a:rPr lang="en-US" altLang="zh-CN" dirty="0" smtClean="0"/>
                        <a:t>(more homogeneous and stable)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FF0000"/>
                          </a:solidFill>
                        </a:rPr>
                        <a:t>CloudP2P file sharing </a:t>
                      </a:r>
                      <a:r>
                        <a:rPr lang="en-US" altLang="zh-CN" dirty="0" smtClean="0"/>
                        <a:t>(heterogeneous and dynamic)</a:t>
                      </a:r>
                      <a:endParaRPr lang="zh-CN" altLang="en-US" dirty="0"/>
                    </a:p>
                  </a:txBody>
                  <a:tcPr anchor="ctr" anchorCtr="1"/>
                </a:tc>
              </a:tr>
              <a:tr h="128143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Performance model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/>
                        <a:t>O</a:t>
                      </a:r>
                      <a:r>
                        <a:rPr lang="en-US" altLang="zh-CN" dirty="0" smtClean="0"/>
                        <a:t>nly consider</a:t>
                      </a:r>
                      <a:r>
                        <a:rPr lang="en-US" altLang="zh-CN" baseline="0" dirty="0" smtClean="0"/>
                        <a:t> leechers and seeders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Only consider leechers and cloud 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Consider</a:t>
                      </a:r>
                      <a:r>
                        <a:rPr lang="en-US" altLang="zh-CN" baseline="0" dirty="0" smtClean="0"/>
                        <a:t> cloud, leechers and seeders </a:t>
                      </a:r>
                      <a:r>
                        <a:rPr lang="en-US" altLang="zh-CN" baseline="0" dirty="0" smtClean="0">
                          <a:sym typeface="Wingdings" pitchFamily="2" charset="2"/>
                        </a:rPr>
                        <a:t> </a:t>
                      </a:r>
                      <a:r>
                        <a:rPr lang="en-US" altLang="zh-CN" baseline="0" dirty="0" smtClean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“</a:t>
                      </a:r>
                      <a:r>
                        <a:rPr lang="en-US" altLang="zh-CN" b="1" u="sng" baseline="0" dirty="0" smtClean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Fi</a:t>
                      </a:r>
                      <a:r>
                        <a:rPr lang="en-US" altLang="zh-CN" baseline="0" dirty="0" smtClean="0">
                          <a:solidFill>
                            <a:srgbClr val="FF0000"/>
                          </a:solidFill>
                          <a:sym typeface="Wingdings" pitchFamily="2" charset="2"/>
                        </a:rPr>
                        <a:t>ne-grained” model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</a:tr>
              <a:tr h="974896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Iterative algorithm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Hill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climbing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Water</a:t>
                      </a:r>
                      <a:r>
                        <a:rPr lang="en-US" altLang="zh-CN" baseline="0" dirty="0" smtClean="0"/>
                        <a:t> filling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lang="en-US" altLang="zh-CN" sz="1800" b="1" i="0" u="sng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Fa</a:t>
                      </a:r>
                      <a:r>
                        <a:rPr lang="en-US" altLang="zh-CN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st-convergent” iterative algorithm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/>
                </a:tc>
              </a:tr>
              <a:tr h="964683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Experiments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Planetlab</a:t>
                      </a:r>
                      <a:r>
                        <a:rPr lang="en-US" altLang="zh-CN" dirty="0" smtClean="0"/>
                        <a:t> prototype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UUSee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trace driven simulation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Xuanfeng (Cyclone) trace driven</a:t>
                      </a:r>
                      <a:r>
                        <a:rPr lang="en-US" altLang="zh-CN" baseline="0" dirty="0" smtClean="0"/>
                        <a:t> simulation + CoolFish prototype</a:t>
                      </a:r>
                      <a:endParaRPr lang="zh-CN" altLang="en-US" dirty="0"/>
                    </a:p>
                  </a:txBody>
                  <a:tcPr anchor="ctr" anchorCtr="1"/>
                </a:tc>
              </a:tr>
            </a:tbl>
          </a:graphicData>
        </a:graphic>
      </p:graphicFrame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5949280"/>
            <a:ext cx="1895040" cy="60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3" descr="http://www.rar1.com.cn/soft/UploadPic/2009-3/20093205281468044.gif"/>
          <p:cNvPicPr>
            <a:picLocks noChangeAspect="1" noChangeArrowheads="1"/>
          </p:cNvPicPr>
          <p:nvPr/>
        </p:nvPicPr>
        <p:blipFill>
          <a:blip r:embed="rId4" cstate="print"/>
          <a:srcRect l="26108" t="23334" r="26424" b="36665"/>
          <a:stretch>
            <a:fillRect/>
          </a:stretch>
        </p:blipFill>
        <p:spPr bwMode="auto">
          <a:xfrm>
            <a:off x="6372200" y="5805264"/>
            <a:ext cx="860450" cy="103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62" y="6021288"/>
            <a:ext cx="1962150" cy="46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659" y="6021288"/>
            <a:ext cx="1734845" cy="55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椭圆 10"/>
          <p:cNvSpPr/>
          <p:nvPr/>
        </p:nvSpPr>
        <p:spPr>
          <a:xfrm>
            <a:off x="6078004" y="2852936"/>
            <a:ext cx="3030500" cy="1944216"/>
          </a:xfrm>
          <a:prstGeom prst="ellipse">
            <a:avLst/>
          </a:prstGeom>
          <a:solidFill>
            <a:schemeClr val="accent5">
              <a:alpha val="1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solidFill>
                  <a:srgbClr val="FF0000"/>
                </a:solidFill>
              </a:rPr>
              <a:t>FIFA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1556792"/>
            <a:ext cx="8568952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23528" y="2708920"/>
            <a:ext cx="8568952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23528" y="3789040"/>
            <a:ext cx="8568952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23528" y="4797152"/>
            <a:ext cx="8568952" cy="10081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标注 13"/>
          <p:cNvSpPr/>
          <p:nvPr/>
        </p:nvSpPr>
        <p:spPr>
          <a:xfrm flipH="1">
            <a:off x="3167844" y="2708920"/>
            <a:ext cx="1944216" cy="576610"/>
          </a:xfrm>
          <a:prstGeom prst="wedgeRectCallout">
            <a:avLst>
              <a:gd name="adj1" fmla="val -116862"/>
              <a:gd name="adj2" fmla="val 14804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0000FF"/>
                </a:solidFill>
                <a:latin typeface="Cambria Math"/>
              </a:rPr>
              <a:t>Not this FIFA </a:t>
            </a:r>
            <a:r>
              <a:rPr lang="en-US" altLang="zh-CN" sz="2000" dirty="0" smtClean="0">
                <a:solidFill>
                  <a:srgbClr val="0000FF"/>
                </a:solidFill>
                <a:latin typeface="Cambria Math"/>
                <a:sym typeface="Wingdings" pitchFamily="2" charset="2"/>
              </a:rPr>
              <a:t></a:t>
            </a:r>
            <a:endParaRPr lang="en-US" altLang="zh-CN" sz="2000" dirty="0" smtClean="0">
              <a:solidFill>
                <a:srgbClr val="0000FF"/>
              </a:solidFill>
              <a:latin typeface="Cambria Math"/>
            </a:endParaRPr>
          </a:p>
        </p:txBody>
      </p:sp>
      <p:pic>
        <p:nvPicPr>
          <p:cNvPr id="1026" name="Picture 2" descr="http://4.bp.blogspot.com/-dRYMTIFdEOg/TistoIPiO2I/AAAAAAAAAas/aNQS6l2G8_0/s1600/fifa-1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5" r="26315" b="34344"/>
          <a:stretch/>
        </p:blipFill>
        <p:spPr bwMode="auto">
          <a:xfrm>
            <a:off x="2805484" y="3403450"/>
            <a:ext cx="2630612" cy="211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793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282"/>
    </mc:Choice>
    <mc:Fallback xmlns="">
      <p:transition spd="slow" advTm="137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3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4" grpId="0" animBg="1"/>
      <p:bldP spid="14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2492895"/>
            <a:ext cx="8075240" cy="144016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altLang="zh-CN" sz="4000" b="1" dirty="0" smtClean="0"/>
              <a:t>FIFA</a:t>
            </a:r>
            <a:r>
              <a:rPr lang="en-US" altLang="zh-CN" dirty="0" smtClean="0"/>
              <a:t> = </a:t>
            </a:r>
          </a:p>
          <a:p>
            <a:pPr marL="0" indent="0" algn="ctr">
              <a:buNone/>
            </a:pPr>
            <a:r>
              <a:rPr lang="en-US" altLang="zh-CN" dirty="0" smtClean="0"/>
              <a:t>Fine-grained </a:t>
            </a:r>
            <a:r>
              <a:rPr lang="en-US" altLang="zh-CN" dirty="0"/>
              <a:t>p</a:t>
            </a:r>
            <a:r>
              <a:rPr lang="en-US" altLang="zh-CN" dirty="0" smtClean="0"/>
              <a:t>erformance model (</a:t>
            </a:r>
            <a:r>
              <a:rPr lang="en-US" altLang="zh-CN" b="1" dirty="0" smtClean="0"/>
              <a:t>FI</a:t>
            </a:r>
            <a:r>
              <a:rPr lang="en-US" altLang="zh-CN" dirty="0" smtClean="0"/>
              <a:t>)</a:t>
            </a:r>
          </a:p>
          <a:p>
            <a:pPr marL="0" indent="0" algn="ctr">
              <a:buNone/>
            </a:pPr>
            <a:r>
              <a:rPr lang="en-US" altLang="zh-CN" dirty="0" smtClean="0"/>
              <a:t>+ Fast-convergent iterative algorithm (</a:t>
            </a:r>
            <a:r>
              <a:rPr lang="en-US" altLang="zh-CN" b="1" dirty="0" smtClean="0"/>
              <a:t>FA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10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97"/>
    </mc:Choice>
    <mc:Fallback xmlns="">
      <p:transition spd="slow" advTm="190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4.6|5.5|2.2|1.9|3.8|3.8|5.9|6.7|2.7|2.3|6|2.1|5.9|4.1|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7.1|4.4|1.6|8.4|6.2|2.5|7.2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7.5|8.1|13|8.7|20.5|8.2|1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2.1|6.7|5.9|7.7|13.5|4.3|8.4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4.9|2.6|3.8|3|4.2|1.8|6.1|4.6|7.4|10.1|15.6|1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.3|2.8|2.2|2.3|7|5.6|7.7|11|6|3.9|3.8|5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31.9|24.2|29.4|5.2|10.5|7.7|6.1|1.4|1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5|4.2|5.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2691</TotalTime>
  <Words>1721</Words>
  <Application>Microsoft Office PowerPoint</Application>
  <PresentationFormat>全屏显示(4:3)</PresentationFormat>
  <Paragraphs>229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主题​​</vt:lpstr>
      <vt:lpstr>Maximizing the Bandwidth Multiplier Effect for Hybrid Cloud-P2P Content Distribution</vt:lpstr>
      <vt:lpstr>Internet Content Distribution</vt:lpstr>
      <vt:lpstr>Hybrid Cloud-P2P Content Distribution</vt:lpstr>
      <vt:lpstr>Typical CloudP2P Systems</vt:lpstr>
      <vt:lpstr>Bandwidth Multiplier Effect</vt:lpstr>
      <vt:lpstr>A Simple Example</vt:lpstr>
      <vt:lpstr>Existing CloudP2P Bandwidth Allocation Algorithms </vt:lpstr>
      <vt:lpstr>Our work vs. AntFarm &amp; Ration</vt:lpstr>
      <vt:lpstr>PowerPoint 演示文稿</vt:lpstr>
      <vt:lpstr>Key Impact Factors</vt:lpstr>
      <vt:lpstr>Basic Relationships between Impact Factors</vt:lpstr>
      <vt:lpstr>What We Need is the Accurate Relationships!</vt:lpstr>
      <vt:lpstr>OBAP (Optimal Bandwidth Allocation Problem)</vt:lpstr>
      <vt:lpstr>Theorem for OBAP</vt:lpstr>
      <vt:lpstr>PowerPoint 演示文稿</vt:lpstr>
      <vt:lpstr>How to solve the OBAP problem?</vt:lpstr>
      <vt:lpstr>FA: Our proposed Fast-convergent iterative algorithm (skip the details )</vt:lpstr>
      <vt:lpstr>Comparison among three iterative algorithms</vt:lpstr>
      <vt:lpstr>Performance Evaluation = Xuanfeng (Cyclone) trace driven simluation + CoolFish Prototype Implementation</vt:lpstr>
      <vt:lpstr>Xuanfeng (Cyclone) System Trace Driven Simulation</vt:lpstr>
      <vt:lpstr>CoolFish Prototype Implementation</vt:lpstr>
      <vt:lpstr>The End</vt:lpstr>
      <vt:lpstr>Appendix: Why we do not implement FIFA on top of the Xuanfeng system?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Maximizing the Bandwidth Multiplier Effect for Hybrid Cloud-P2P Content Distribution</dc:title>
  <dc:creator>fantasy080</dc:creator>
  <cp:lastModifiedBy>李振华</cp:lastModifiedBy>
  <cp:revision>122</cp:revision>
  <dcterms:created xsi:type="dcterms:W3CDTF">2012-05-28T05:01:03Z</dcterms:created>
  <dcterms:modified xsi:type="dcterms:W3CDTF">2012-06-04T08:55:59Z</dcterms:modified>
</cp:coreProperties>
</file>